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2"/>
  </p:notesMasterIdLst>
  <p:handoutMasterIdLst>
    <p:handoutMasterId r:id="rId33"/>
  </p:handoutMasterIdLst>
  <p:sldIdLst>
    <p:sldId id="256" r:id="rId2"/>
    <p:sldId id="303" r:id="rId3"/>
    <p:sldId id="290" r:id="rId4"/>
    <p:sldId id="262" r:id="rId5"/>
    <p:sldId id="272" r:id="rId6"/>
    <p:sldId id="266" r:id="rId7"/>
    <p:sldId id="271" r:id="rId8"/>
    <p:sldId id="263" r:id="rId9"/>
    <p:sldId id="273" r:id="rId10"/>
    <p:sldId id="274" r:id="rId11"/>
    <p:sldId id="259" r:id="rId12"/>
    <p:sldId id="295" r:id="rId13"/>
    <p:sldId id="285" r:id="rId14"/>
    <p:sldId id="287" r:id="rId15"/>
    <p:sldId id="294" r:id="rId16"/>
    <p:sldId id="301" r:id="rId17"/>
    <p:sldId id="288" r:id="rId18"/>
    <p:sldId id="297" r:id="rId19"/>
    <p:sldId id="302" r:id="rId20"/>
    <p:sldId id="282" r:id="rId21"/>
    <p:sldId id="268" r:id="rId22"/>
    <p:sldId id="283" r:id="rId23"/>
    <p:sldId id="281" r:id="rId24"/>
    <p:sldId id="269" r:id="rId25"/>
    <p:sldId id="300" r:id="rId26"/>
    <p:sldId id="293" r:id="rId27"/>
    <p:sldId id="309" r:id="rId28"/>
    <p:sldId id="265" r:id="rId29"/>
    <p:sldId id="291" r:id="rId30"/>
    <p:sldId id="307" r:id="rId31"/>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64" autoAdjust="0"/>
  </p:normalViewPr>
  <p:slideViewPr>
    <p:cSldViewPr>
      <p:cViewPr varScale="1">
        <p:scale>
          <a:sx n="95" d="100"/>
          <a:sy n="95" d="100"/>
        </p:scale>
        <p:origin x="1662" y="84"/>
      </p:cViewPr>
      <p:guideLst>
        <p:guide orient="horz" pos="2160"/>
        <p:guide pos="2880"/>
      </p:guideLst>
    </p:cSldViewPr>
  </p:slideViewPr>
  <p:outlineViewPr>
    <p:cViewPr>
      <p:scale>
        <a:sx n="33" d="100"/>
        <a:sy n="33" d="100"/>
      </p:scale>
      <p:origin x="0" y="27978"/>
    </p:cViewPr>
  </p:outlineViewPr>
  <p:notesTextViewPr>
    <p:cViewPr>
      <p:scale>
        <a:sx n="3" d="2"/>
        <a:sy n="3" d="2"/>
      </p:scale>
      <p:origin x="0" y="0"/>
    </p:cViewPr>
  </p:notesTextViewPr>
  <p:sorterViewPr>
    <p:cViewPr>
      <p:scale>
        <a:sx n="100" d="100"/>
        <a:sy n="100" d="100"/>
      </p:scale>
      <p:origin x="0" y="41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175B4807-9A44-4CDB-8D6E-052DE8010F7A}" type="datetimeFigureOut">
              <a:rPr lang="de-DE" smtClean="0"/>
              <a:t>07.02.2023</a:t>
            </a:fld>
            <a:endParaRPr lang="de-DE"/>
          </a:p>
        </p:txBody>
      </p:sp>
      <p:sp>
        <p:nvSpPr>
          <p:cNvPr id="4" name="Fußzeilenplatzhalt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8558790B-1AED-496C-A05A-C2694FCEDB53}" type="slidenum">
              <a:rPr lang="de-DE" smtClean="0"/>
              <a:t>‹Nr.›</a:t>
            </a:fld>
            <a:endParaRPr lang="de-DE"/>
          </a:p>
        </p:txBody>
      </p:sp>
    </p:spTree>
    <p:extLst>
      <p:ext uri="{BB962C8B-B14F-4D97-AF65-F5344CB8AC3E}">
        <p14:creationId xmlns:p14="http://schemas.microsoft.com/office/powerpoint/2010/main" val="3185169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874A577-F234-4A9C-A988-E0C83A95DD70}" type="datetimeFigureOut">
              <a:rPr lang="de-DE" smtClean="0"/>
              <a:t>07.02.2023</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5" y="4714880"/>
            <a:ext cx="5438775" cy="44672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3" y="9428168"/>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8"/>
            <a:ext cx="2946400" cy="496887"/>
          </a:xfrm>
          <a:prstGeom prst="rect">
            <a:avLst/>
          </a:prstGeom>
        </p:spPr>
        <p:txBody>
          <a:bodyPr vert="horz" lIns="91440" tIns="45720" rIns="91440" bIns="45720" rtlCol="0" anchor="b"/>
          <a:lstStyle>
            <a:lvl1pPr algn="r">
              <a:defRPr sz="1200"/>
            </a:lvl1pPr>
          </a:lstStyle>
          <a:p>
            <a:fld id="{B75D9366-2BC8-4B3C-881F-F5BC7BF13618}" type="slidenum">
              <a:rPr lang="de-DE" smtClean="0"/>
              <a:t>‹Nr.›</a:t>
            </a:fld>
            <a:endParaRPr lang="de-DE"/>
          </a:p>
        </p:txBody>
      </p:sp>
    </p:spTree>
    <p:extLst>
      <p:ext uri="{BB962C8B-B14F-4D97-AF65-F5344CB8AC3E}">
        <p14:creationId xmlns:p14="http://schemas.microsoft.com/office/powerpoint/2010/main" val="270652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A0B51CB2-6B23-43AD-B40F-8FB2E6FDF83C}" type="datetime1">
              <a:rPr lang="de-DE" smtClean="0"/>
              <a:t>07.02.2023</a:t>
            </a:fld>
            <a:endParaRPr lang="de-DE"/>
          </a:p>
        </p:txBody>
      </p:sp>
      <p:sp>
        <p:nvSpPr>
          <p:cNvPr id="5" name="Fußzeilenplatzhalter 4"/>
          <p:cNvSpPr>
            <a:spLocks noGrp="1"/>
          </p:cNvSpPr>
          <p:nvPr>
            <p:ph type="ftr" sz="quarter" idx="11"/>
          </p:nvPr>
        </p:nvSpPr>
        <p:spPr/>
        <p:txBody>
          <a:bodyPr/>
          <a:lstStyle/>
          <a:p>
            <a:r>
              <a:rPr lang="de-DE"/>
              <a:t>Durchführung Zentrale Prüfungen 10 - 2023</a:t>
            </a:r>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23625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8D10F2C-4B0F-4A8C-9008-B0FCA626FF78}" type="datetime1">
              <a:rPr lang="de-DE" smtClean="0"/>
              <a:t>07.02.2023</a:t>
            </a:fld>
            <a:endParaRPr lang="de-DE"/>
          </a:p>
        </p:txBody>
      </p:sp>
      <p:sp>
        <p:nvSpPr>
          <p:cNvPr id="5" name="Fußzeilenplatzhalter 4"/>
          <p:cNvSpPr>
            <a:spLocks noGrp="1"/>
          </p:cNvSpPr>
          <p:nvPr>
            <p:ph type="ftr" sz="quarter" idx="11"/>
          </p:nvPr>
        </p:nvSpPr>
        <p:spPr/>
        <p:txBody>
          <a:bodyPr/>
          <a:lstStyle/>
          <a:p>
            <a:r>
              <a:rPr lang="de-DE"/>
              <a:t>Durchführung Zentrale Prüfungen 10 - 2023</a:t>
            </a:r>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6009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508419B-3775-435F-ACD1-82ABC4940923}" type="datetime1">
              <a:rPr lang="de-DE" smtClean="0"/>
              <a:t>07.02.2023</a:t>
            </a:fld>
            <a:endParaRPr lang="de-DE"/>
          </a:p>
        </p:txBody>
      </p:sp>
      <p:sp>
        <p:nvSpPr>
          <p:cNvPr id="5" name="Fußzeilenplatzhalter 4"/>
          <p:cNvSpPr>
            <a:spLocks noGrp="1"/>
          </p:cNvSpPr>
          <p:nvPr>
            <p:ph type="ftr" sz="quarter" idx="11"/>
          </p:nvPr>
        </p:nvSpPr>
        <p:spPr/>
        <p:txBody>
          <a:bodyPr/>
          <a:lstStyle/>
          <a:p>
            <a:r>
              <a:rPr lang="de-DE"/>
              <a:t>Durchführung Zentrale Prüfungen 10 - 2023</a:t>
            </a:r>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99023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C02878A-5B72-47FF-A479-452563E8A670}" type="datetime1">
              <a:rPr lang="de-DE" smtClean="0"/>
              <a:t>07.02.2023</a:t>
            </a:fld>
            <a:endParaRPr lang="de-DE"/>
          </a:p>
        </p:txBody>
      </p:sp>
      <p:sp>
        <p:nvSpPr>
          <p:cNvPr id="5" name="Fußzeilenplatzhalter 4"/>
          <p:cNvSpPr>
            <a:spLocks noGrp="1"/>
          </p:cNvSpPr>
          <p:nvPr>
            <p:ph type="ftr" sz="quarter" idx="11"/>
          </p:nvPr>
        </p:nvSpPr>
        <p:spPr/>
        <p:txBody>
          <a:bodyPr/>
          <a:lstStyle/>
          <a:p>
            <a:r>
              <a:rPr lang="de-DE"/>
              <a:t>Durchführung Zentrale Prüfungen 10 - 2023</a:t>
            </a:r>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66143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576" y="2492896"/>
            <a:ext cx="7772400" cy="1362075"/>
          </a:xfrm>
        </p:spPr>
        <p:txBody>
          <a:bodyPr anchor="t"/>
          <a:lstStyle>
            <a:lvl1pPr algn="ctr">
              <a:defRPr sz="4000" b="1" cap="all"/>
            </a:lvl1pPr>
          </a:lstStyle>
          <a:p>
            <a:r>
              <a:rPr lang="de-DE" dirty="0"/>
              <a:t>Titelmasterformat durch Klicken bearbeiten</a:t>
            </a:r>
          </a:p>
        </p:txBody>
      </p:sp>
      <p:sp>
        <p:nvSpPr>
          <p:cNvPr id="4" name="Datumsplatzhalter 3"/>
          <p:cNvSpPr>
            <a:spLocks noGrp="1"/>
          </p:cNvSpPr>
          <p:nvPr>
            <p:ph type="dt" sz="half" idx="10"/>
          </p:nvPr>
        </p:nvSpPr>
        <p:spPr/>
        <p:txBody>
          <a:bodyPr/>
          <a:lstStyle/>
          <a:p>
            <a:fld id="{BF913A2E-2237-4CC3-BD19-BCEBD214163B}" type="datetime1">
              <a:rPr lang="de-DE" smtClean="0"/>
              <a:t>07.02.2023</a:t>
            </a:fld>
            <a:endParaRPr lang="de-DE"/>
          </a:p>
        </p:txBody>
      </p:sp>
      <p:sp>
        <p:nvSpPr>
          <p:cNvPr id="5" name="Fußzeilenplatzhalter 4"/>
          <p:cNvSpPr>
            <a:spLocks noGrp="1"/>
          </p:cNvSpPr>
          <p:nvPr>
            <p:ph type="ftr" sz="quarter" idx="11"/>
          </p:nvPr>
        </p:nvSpPr>
        <p:spPr/>
        <p:txBody>
          <a:bodyPr/>
          <a:lstStyle/>
          <a:p>
            <a:r>
              <a:rPr lang="de-DE"/>
              <a:t>Durchführung Zentrale Prüfungen 10 - 2023</a:t>
            </a:r>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0640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236B17F-4BBF-4481-ABC4-50A0EC244906}" type="datetime1">
              <a:rPr lang="de-DE" smtClean="0"/>
              <a:t>07.02.2023</a:t>
            </a:fld>
            <a:endParaRPr lang="de-DE"/>
          </a:p>
        </p:txBody>
      </p:sp>
      <p:sp>
        <p:nvSpPr>
          <p:cNvPr id="6" name="Fußzeilenplatzhalter 5"/>
          <p:cNvSpPr>
            <a:spLocks noGrp="1"/>
          </p:cNvSpPr>
          <p:nvPr>
            <p:ph type="ftr" sz="quarter" idx="11"/>
          </p:nvPr>
        </p:nvSpPr>
        <p:spPr/>
        <p:txBody>
          <a:bodyPr/>
          <a:lstStyle/>
          <a:p>
            <a:r>
              <a:rPr lang="de-DE"/>
              <a:t>Durchführung Zentrale Prüfungen 10 - 2023</a:t>
            </a:r>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03045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982F13E-A75E-4070-A1B7-38ABF2029A47}" type="datetime1">
              <a:rPr lang="de-DE" smtClean="0"/>
              <a:t>07.02.2023</a:t>
            </a:fld>
            <a:endParaRPr lang="de-DE"/>
          </a:p>
        </p:txBody>
      </p:sp>
      <p:sp>
        <p:nvSpPr>
          <p:cNvPr id="8" name="Fußzeilenplatzhalter 7"/>
          <p:cNvSpPr>
            <a:spLocks noGrp="1"/>
          </p:cNvSpPr>
          <p:nvPr>
            <p:ph type="ftr" sz="quarter" idx="11"/>
          </p:nvPr>
        </p:nvSpPr>
        <p:spPr/>
        <p:txBody>
          <a:bodyPr/>
          <a:lstStyle/>
          <a:p>
            <a:r>
              <a:rPr lang="de-DE"/>
              <a:t>Durchführung Zentrale Prüfungen 10 - 2023</a:t>
            </a:r>
          </a:p>
        </p:txBody>
      </p:sp>
      <p:sp>
        <p:nvSpPr>
          <p:cNvPr id="9" name="Foliennummernplatzhalter 8"/>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51061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CA5DA52-5FEF-4D9C-B427-B3C1F6E5724A}" type="datetime1">
              <a:rPr lang="de-DE" smtClean="0"/>
              <a:t>07.02.2023</a:t>
            </a:fld>
            <a:endParaRPr lang="de-DE"/>
          </a:p>
        </p:txBody>
      </p:sp>
      <p:sp>
        <p:nvSpPr>
          <p:cNvPr id="4" name="Fußzeilenplatzhalter 3"/>
          <p:cNvSpPr>
            <a:spLocks noGrp="1"/>
          </p:cNvSpPr>
          <p:nvPr>
            <p:ph type="ftr" sz="quarter" idx="11"/>
          </p:nvPr>
        </p:nvSpPr>
        <p:spPr/>
        <p:txBody>
          <a:bodyPr/>
          <a:lstStyle/>
          <a:p>
            <a:r>
              <a:rPr lang="de-DE"/>
              <a:t>Durchführung Zentrale Prüfungen 10 - 2023</a:t>
            </a:r>
          </a:p>
        </p:txBody>
      </p:sp>
      <p:sp>
        <p:nvSpPr>
          <p:cNvPr id="5" name="Foliennummernplatzhalter 4"/>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8661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00A5EF6-A01A-47E2-A361-65EAF6BA6279}" type="datetime1">
              <a:rPr lang="de-DE" smtClean="0"/>
              <a:t>07.02.2023</a:t>
            </a:fld>
            <a:endParaRPr lang="de-DE"/>
          </a:p>
        </p:txBody>
      </p:sp>
      <p:sp>
        <p:nvSpPr>
          <p:cNvPr id="3" name="Fußzeilenplatzhalter 2"/>
          <p:cNvSpPr>
            <a:spLocks noGrp="1"/>
          </p:cNvSpPr>
          <p:nvPr>
            <p:ph type="ftr" sz="quarter" idx="11"/>
          </p:nvPr>
        </p:nvSpPr>
        <p:spPr/>
        <p:txBody>
          <a:bodyPr/>
          <a:lstStyle/>
          <a:p>
            <a:r>
              <a:rPr lang="de-DE"/>
              <a:t>Durchführung Zentrale Prüfungen 10 - 2023</a:t>
            </a:r>
          </a:p>
        </p:txBody>
      </p:sp>
      <p:sp>
        <p:nvSpPr>
          <p:cNvPr id="4" name="Foliennummernplatzhalter 3"/>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9211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81D932D-EF99-493B-B32F-E8E7872B78C5}" type="datetime1">
              <a:rPr lang="de-DE" smtClean="0"/>
              <a:t>07.02.2023</a:t>
            </a:fld>
            <a:endParaRPr lang="de-DE"/>
          </a:p>
        </p:txBody>
      </p:sp>
      <p:sp>
        <p:nvSpPr>
          <p:cNvPr id="6" name="Fußzeilenplatzhalter 5"/>
          <p:cNvSpPr>
            <a:spLocks noGrp="1"/>
          </p:cNvSpPr>
          <p:nvPr>
            <p:ph type="ftr" sz="quarter" idx="11"/>
          </p:nvPr>
        </p:nvSpPr>
        <p:spPr/>
        <p:txBody>
          <a:bodyPr/>
          <a:lstStyle/>
          <a:p>
            <a:r>
              <a:rPr lang="de-DE"/>
              <a:t>Durchführung Zentrale Prüfungen 10 - 2023</a:t>
            </a:r>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2825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C3FDB894-5655-41A7-BA64-0A66F435D801}" type="datetime1">
              <a:rPr lang="de-DE" smtClean="0"/>
              <a:t>07.02.2023</a:t>
            </a:fld>
            <a:endParaRPr lang="de-DE"/>
          </a:p>
        </p:txBody>
      </p:sp>
      <p:sp>
        <p:nvSpPr>
          <p:cNvPr id="6" name="Fußzeilenplatzhalter 5"/>
          <p:cNvSpPr>
            <a:spLocks noGrp="1"/>
          </p:cNvSpPr>
          <p:nvPr>
            <p:ph type="ftr" sz="quarter" idx="11"/>
          </p:nvPr>
        </p:nvSpPr>
        <p:spPr/>
        <p:txBody>
          <a:bodyPr/>
          <a:lstStyle/>
          <a:p>
            <a:r>
              <a:rPr lang="de-DE"/>
              <a:t>Durchführung Zentrale Prüfungen 10 - 2023</a:t>
            </a:r>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90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994122"/>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57200" y="1412776"/>
            <a:ext cx="8229600" cy="4713387"/>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77E27-36EA-4787-BE71-387B0A1A90F6}" type="datetime1">
              <a:rPr lang="de-DE" smtClean="0"/>
              <a:t>07.02.2023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Durchführung Zentrale Prüfungen 10 - 2023</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C587C-AD05-4734-A67E-492A73E482D8}" type="slidenum">
              <a:rPr lang="de-DE" smtClean="0"/>
              <a:t>‹Nr.›</a:t>
            </a:fld>
            <a:endParaRPr lang="de-DE"/>
          </a:p>
        </p:txBody>
      </p:sp>
    </p:spTree>
    <p:extLst>
      <p:ext uri="{BB962C8B-B14F-4D97-AF65-F5344CB8AC3E}">
        <p14:creationId xmlns:p14="http://schemas.microsoft.com/office/powerpoint/2010/main" val="3087496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faecher/fach.php?fach=4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tandardsicherung.schulministerium.nrw.de/cms/zentrale-pruefungen-10/uebersicht"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pruefungsaufgabe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a:t>DURCHFÜHRUNG</a:t>
            </a:r>
            <a:br>
              <a:rPr lang="de-DE" b="1" dirty="0"/>
            </a:br>
            <a:r>
              <a:rPr lang="de-DE" b="1" dirty="0"/>
              <a:t>ZENTRALE PRÜFUNGEN 10</a:t>
            </a:r>
            <a:br>
              <a:rPr lang="de-DE" b="1" dirty="0"/>
            </a:br>
            <a:r>
              <a:rPr lang="de-DE" b="1" dirty="0">
                <a:solidFill>
                  <a:srgbClr val="FF0000"/>
                </a:solidFill>
              </a:rPr>
              <a:t>2023</a:t>
            </a:r>
            <a:endParaRPr lang="de-DE" dirty="0"/>
          </a:p>
        </p:txBody>
      </p:sp>
      <p:sp>
        <p:nvSpPr>
          <p:cNvPr id="3" name="Untertitel 2"/>
          <p:cNvSpPr>
            <a:spLocks noGrp="1"/>
          </p:cNvSpPr>
          <p:nvPr>
            <p:ph type="subTitle" idx="1"/>
          </p:nvPr>
        </p:nvSpPr>
        <p:spPr/>
        <p:txBody>
          <a:bodyPr>
            <a:normAutofit fontScale="92500" lnSpcReduction="10000"/>
          </a:bodyPr>
          <a:lstStyle/>
          <a:p>
            <a:r>
              <a:rPr lang="de-DE" dirty="0">
                <a:solidFill>
                  <a:schemeClr val="tx1"/>
                </a:solidFill>
              </a:rPr>
              <a:t>Verfahren – Termine</a:t>
            </a:r>
          </a:p>
          <a:p>
            <a:r>
              <a:rPr lang="de-DE" dirty="0">
                <a:solidFill>
                  <a:schemeClr val="tx1"/>
                </a:solidFill>
              </a:rPr>
              <a:t>zur Unterstützung der Dienstbesprechung in der Schule</a:t>
            </a:r>
          </a:p>
          <a:p>
            <a:pPr>
              <a:spcBef>
                <a:spcPts val="1200"/>
              </a:spcBef>
            </a:pPr>
            <a:r>
              <a:rPr lang="de-DE" sz="1400" u="sng" dirty="0">
                <a:solidFill>
                  <a:schemeClr val="tx1"/>
                </a:solidFill>
              </a:rPr>
              <a:t>Bezug</a:t>
            </a:r>
            <a:r>
              <a:rPr lang="de-DE" sz="1400" dirty="0">
                <a:solidFill>
                  <a:schemeClr val="tx1"/>
                </a:solidFill>
              </a:rPr>
              <a:t>: Rundverfügung zu den Zentralen Prüfungen 10 im Jahr 2023 – </a:t>
            </a:r>
            <a:r>
              <a:rPr lang="de-DE" sz="1400" b="1" dirty="0">
                <a:solidFill>
                  <a:schemeClr val="tx1"/>
                </a:solidFill>
              </a:rPr>
              <a:t>Teil A</a:t>
            </a:r>
          </a:p>
        </p:txBody>
      </p:sp>
    </p:spTree>
    <p:extLst>
      <p:ext uri="{BB962C8B-B14F-4D97-AF65-F5344CB8AC3E}">
        <p14:creationId xmlns:p14="http://schemas.microsoft.com/office/powerpoint/2010/main" val="40837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Hilfsmittel: Mathematik (Neu)</a:t>
            </a:r>
            <a:endParaRPr lang="de-DE" dirty="0"/>
          </a:p>
        </p:txBody>
      </p:sp>
      <p:sp>
        <p:nvSpPr>
          <p:cNvPr id="3" name="Inhaltsplatzhalter 2"/>
          <p:cNvSpPr>
            <a:spLocks noGrp="1"/>
          </p:cNvSpPr>
          <p:nvPr>
            <p:ph idx="1"/>
          </p:nvPr>
        </p:nvSpPr>
        <p:spPr/>
        <p:txBody>
          <a:bodyPr>
            <a:noAutofit/>
          </a:bodyPr>
          <a:lstStyle/>
          <a:p>
            <a:pPr>
              <a:lnSpc>
                <a:spcPct val="120000"/>
              </a:lnSpc>
            </a:pPr>
            <a:r>
              <a:rPr lang="de-DE" sz="1700" dirty="0"/>
              <a:t>Im Fach Mathematik sind im ersten Prüfungsteil lediglich die Hilfsmittel Zirkel und Geodreieck zugelassen. Im zweiten Prüfungsteil sind die Hilfsmittel Zirkel und Geodreieck, eine handelsübliche oder die vom Ministerium im Internet bereitgestellte Formelsammlung sowie Taschenrechner zugelassen. Alle Hilfsmittel müssen im Unterricht eingeführt und regelmäßig verwendet worden sein.</a:t>
            </a:r>
          </a:p>
          <a:p>
            <a:pPr>
              <a:lnSpc>
                <a:spcPct val="120000"/>
              </a:lnSpc>
            </a:pPr>
            <a:r>
              <a:rPr lang="de-DE" sz="1700" dirty="0"/>
              <a:t>In den Prüfungen unterliegen wissenschaftliche Taschenrechner (ohne oder mit Grafikfähigkeit) keiner Einschränkung bzgl. des Funktionsspektrums. Die Fachlehrkraft hat vor der Prüfung bei allen Taschen-rechnern einen Speicher-</a:t>
            </a:r>
            <a:r>
              <a:rPr lang="de-DE" sz="1700" dirty="0" err="1"/>
              <a:t>Reset</a:t>
            </a:r>
            <a:r>
              <a:rPr lang="de-DE" sz="1700" dirty="0"/>
              <a:t> durchzuführen oder sich von der vorgenommenen Löschung des Speichers zu überzeugen.</a:t>
            </a:r>
          </a:p>
          <a:p>
            <a:pPr>
              <a:lnSpc>
                <a:spcPct val="120000"/>
              </a:lnSpc>
            </a:pPr>
            <a:r>
              <a:rPr lang="de-DE" sz="1700" dirty="0"/>
              <a:t>Die Erfahrung zeigt, dass die Formelsammlung nur dann eine Hilfe für Schülerinnen und Schüler ist, wenn sie auch im Unterricht regelmäßig eingesetzt wird. In vielen Schulen wird deswegen mit einer einheitlichen Formelsammlung gearbeitet. Die Entscheidung über die Auswahl trifft die Schulkonferenz auf Empfehlung der Fach- sowie Lehrerkonferenz (Schulgesetz § 30 (3), § 68 (3), § 70 (4)). </a:t>
            </a:r>
            <a:r>
              <a:rPr lang="de-DE" sz="1700" dirty="0">
                <a:hlinkClick r:id="rId2"/>
              </a:rPr>
              <a:t>Link zur Formelsammlung</a:t>
            </a:r>
            <a:endParaRPr lang="de-DE" sz="1700" dirty="0"/>
          </a:p>
          <a:p>
            <a:pPr>
              <a:lnSpc>
                <a:spcPct val="120000"/>
              </a:lnSpc>
            </a:pPr>
            <a:endParaRPr lang="de-DE" sz="1700" dirty="0"/>
          </a:p>
        </p:txBody>
      </p:sp>
      <p:sp>
        <p:nvSpPr>
          <p:cNvPr id="4" name="Fußzeilenplatzhalter 3"/>
          <p:cNvSpPr>
            <a:spLocks noGrp="1"/>
          </p:cNvSpPr>
          <p:nvPr>
            <p:ph type="ftr" sz="quarter" idx="11"/>
          </p:nvPr>
        </p:nvSpPr>
        <p:spPr/>
        <p:txBody>
          <a:bodyPr/>
          <a:lstStyle/>
          <a:p>
            <a:r>
              <a:rPr lang="de-DE" dirty="0"/>
              <a:t>Durchführung Zentrale Prüfungen 10 - 2023</a:t>
            </a:r>
          </a:p>
        </p:txBody>
      </p:sp>
      <p:sp>
        <p:nvSpPr>
          <p:cNvPr id="5" name="Foliennummernplatzhalter 4"/>
          <p:cNvSpPr>
            <a:spLocks noGrp="1"/>
          </p:cNvSpPr>
          <p:nvPr>
            <p:ph type="sldNum" sz="quarter" idx="12"/>
          </p:nvPr>
        </p:nvSpPr>
        <p:spPr/>
        <p:txBody>
          <a:bodyPr/>
          <a:lstStyle/>
          <a:p>
            <a:fld id="{8E9C587C-AD05-4734-A67E-492A73E482D8}" type="slidenum">
              <a:rPr lang="de-DE" smtClean="0"/>
              <a:t>10</a:t>
            </a:fld>
            <a:endParaRPr lang="de-DE" dirty="0"/>
          </a:p>
        </p:txBody>
      </p:sp>
    </p:spTree>
    <p:extLst>
      <p:ext uri="{BB962C8B-B14F-4D97-AF65-F5344CB8AC3E}">
        <p14:creationId xmlns:p14="http://schemas.microsoft.com/office/powerpoint/2010/main" val="3451602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Täuschungsversuche</a:t>
            </a:r>
          </a:p>
        </p:txBody>
      </p:sp>
      <p:sp>
        <p:nvSpPr>
          <p:cNvPr id="3" name="Inhaltsplatzhalter 2"/>
          <p:cNvSpPr>
            <a:spLocks noGrp="1"/>
          </p:cNvSpPr>
          <p:nvPr>
            <p:ph idx="1"/>
          </p:nvPr>
        </p:nvSpPr>
        <p:spPr/>
        <p:txBody>
          <a:bodyPr>
            <a:normAutofit fontScale="70000" lnSpcReduction="20000"/>
          </a:bodyPr>
          <a:lstStyle/>
          <a:p>
            <a:pPr>
              <a:lnSpc>
                <a:spcPct val="120000"/>
              </a:lnSpc>
              <a:spcBef>
                <a:spcPts val="600"/>
              </a:spcBef>
            </a:pPr>
            <a:r>
              <a:rPr lang="de-DE" sz="2600" dirty="0"/>
              <a:t>Das Mitführen elektronischer Kommunikationsmittel oder Geräte zur Speicherung von Daten (Handys, Smartphones, Pocket-PCs, MP3-Player u. Ä.) im Prüfungsraum – auch im ausgeschalteten Zustand – ist nicht gestattet.</a:t>
            </a:r>
          </a:p>
          <a:p>
            <a:pPr>
              <a:lnSpc>
                <a:spcPct val="120000"/>
              </a:lnSpc>
              <a:spcBef>
                <a:spcPts val="600"/>
              </a:spcBef>
            </a:pPr>
            <a:r>
              <a:rPr lang="de-DE" sz="2600" dirty="0"/>
              <a:t>Bereits das Mitführen kann als Täuschungsversuch gewertet werden. </a:t>
            </a:r>
          </a:p>
          <a:p>
            <a:pPr>
              <a:lnSpc>
                <a:spcPct val="120000"/>
              </a:lnSpc>
              <a:spcBef>
                <a:spcPts val="600"/>
              </a:spcBef>
            </a:pPr>
            <a:r>
              <a:rPr lang="de-DE" sz="2600" b="1" dirty="0"/>
              <a:t>Die Prüflinge sind darüber vor der Prüfung zu informieren! </a:t>
            </a:r>
          </a:p>
          <a:p>
            <a:pPr>
              <a:lnSpc>
                <a:spcPct val="120000"/>
              </a:lnSpc>
              <a:spcBef>
                <a:spcPts val="600"/>
              </a:spcBef>
            </a:pPr>
            <a:r>
              <a:rPr lang="de-DE" sz="2600" dirty="0"/>
              <a:t>Kopf- oder Ohrhörer dürfen während der Prüfung nur benutzt werden, wenn dies aus medizinischen Gründen veranlasst ist.</a:t>
            </a:r>
          </a:p>
          <a:p>
            <a:pPr>
              <a:lnSpc>
                <a:spcPct val="120000"/>
              </a:lnSpc>
              <a:spcBef>
                <a:spcPts val="600"/>
              </a:spcBef>
            </a:pPr>
            <a:r>
              <a:rPr lang="de-DE" sz="2600" dirty="0"/>
              <a:t>Die Schulen beugen Täuschungsversuchen im Prüfungsverfahren durch geeignete Maßnahmen vor.</a:t>
            </a:r>
          </a:p>
          <a:p>
            <a:pPr marL="0" indent="0" defTabSz="354013">
              <a:lnSpc>
                <a:spcPct val="120000"/>
              </a:lnSpc>
              <a:spcBef>
                <a:spcPts val="600"/>
              </a:spcBef>
              <a:buNone/>
            </a:pPr>
            <a:r>
              <a:rPr lang="de-DE" sz="2600" dirty="0"/>
              <a:t>	Z. B. dürfen Prüflinge den Prüfungsraum nur außerhalb der schulischen 	Pausenzeiten und nur mit Erlaubnis der Aufsicht verlassen. Die Erlaubnis kann 	jeweils nur einem Prüfling erteilt werden. </a:t>
            </a:r>
          </a:p>
          <a:p>
            <a:pPr>
              <a:lnSpc>
                <a:spcPct val="120000"/>
              </a:lnSpc>
              <a:spcBef>
                <a:spcPts val="600"/>
              </a:spcBef>
            </a:pPr>
            <a:r>
              <a:rPr lang="de-DE" sz="2600" dirty="0"/>
              <a:t>Im Falle eines Täuschungsversuchs ist nach APO-S I § 38 Abs. 2 zu verfahren. </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11</a:t>
            </a:fld>
            <a:endParaRPr lang="de-DE"/>
          </a:p>
        </p:txBody>
      </p:sp>
    </p:spTree>
    <p:extLst>
      <p:ext uri="{BB962C8B-B14F-4D97-AF65-F5344CB8AC3E}">
        <p14:creationId xmlns:p14="http://schemas.microsoft.com/office/powerpoint/2010/main" val="1705269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a:t>2  Korrekturhinweise</a:t>
            </a:r>
          </a:p>
        </p:txBody>
      </p:sp>
      <p:sp>
        <p:nvSpPr>
          <p:cNvPr id="2" name="Fußzeilenplatzhalter 1"/>
          <p:cNvSpPr>
            <a:spLocks noGrp="1"/>
          </p:cNvSpPr>
          <p:nvPr>
            <p:ph type="ftr" sz="quarter" idx="11"/>
          </p:nvPr>
        </p:nvSpPr>
        <p:spPr/>
        <p:txBody>
          <a:bodyPr/>
          <a:lstStyle/>
          <a:p>
            <a:r>
              <a:rPr lang="de-DE"/>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12</a:t>
            </a:fld>
            <a:endParaRPr lang="de-DE"/>
          </a:p>
        </p:txBody>
      </p:sp>
    </p:spTree>
    <p:extLst>
      <p:ext uri="{BB962C8B-B14F-4D97-AF65-F5344CB8AC3E}">
        <p14:creationId xmlns:p14="http://schemas.microsoft.com/office/powerpoint/2010/main" val="911921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Bewertungsvorgaben</a:t>
            </a:r>
            <a:br>
              <a:rPr lang="de-DE" b="1" dirty="0"/>
            </a:br>
            <a:r>
              <a:rPr lang="de-DE" sz="2700" b="1" i="1" dirty="0"/>
              <a:t>Unterlagen für die Lehrkraft</a:t>
            </a:r>
            <a:endParaRPr lang="de-DE" sz="2700" b="1" dirty="0"/>
          </a:p>
        </p:txBody>
      </p:sp>
      <p:sp>
        <p:nvSpPr>
          <p:cNvPr id="3" name="Inhaltsplatzhalter 2"/>
          <p:cNvSpPr>
            <a:spLocks noGrp="1"/>
          </p:cNvSpPr>
          <p:nvPr>
            <p:ph idx="1"/>
          </p:nvPr>
        </p:nvSpPr>
        <p:spPr/>
        <p:txBody>
          <a:bodyPr>
            <a:normAutofit/>
          </a:bodyPr>
          <a:lstStyle/>
          <a:p>
            <a:pPr>
              <a:spcBef>
                <a:spcPts val="600"/>
              </a:spcBef>
            </a:pPr>
            <a:r>
              <a:rPr lang="de-DE" sz="1800" dirty="0"/>
              <a:t>Mit den Prüfungsaufgaben werden die betreffenden Beurteilungs- und Bewertungsvorgaben </a:t>
            </a:r>
            <a:r>
              <a:rPr lang="de-DE" sz="1800" i="1" dirty="0"/>
              <a:t>verbindlich vorgegeben. </a:t>
            </a:r>
            <a:r>
              <a:rPr lang="de-DE" sz="1800" dirty="0"/>
              <a:t>(APO-S I § 33 (3)) </a:t>
            </a:r>
          </a:p>
          <a:p>
            <a:pPr>
              <a:spcBef>
                <a:spcPts val="600"/>
              </a:spcBef>
            </a:pPr>
            <a:r>
              <a:rPr lang="de-DE" sz="1800" dirty="0"/>
              <a:t>Die Kriterien dürfen von den Korrigierenden nicht verändert oder angepasst werden. </a:t>
            </a:r>
          </a:p>
          <a:p>
            <a:pPr>
              <a:spcBef>
                <a:spcPts val="600"/>
              </a:spcBef>
            </a:pPr>
            <a:r>
              <a:rPr lang="de-DE" sz="1800" dirty="0"/>
              <a:t>Für die Prüfungsleistungen dürfen nur </a:t>
            </a:r>
            <a:r>
              <a:rPr lang="de-DE" sz="1800" b="1" i="1" dirty="0"/>
              <a:t>ganze</a:t>
            </a:r>
            <a:r>
              <a:rPr lang="de-DE" sz="1800" b="1" dirty="0"/>
              <a:t> Punkte </a:t>
            </a:r>
            <a:r>
              <a:rPr lang="de-DE" sz="1800" dirty="0"/>
              <a:t>vergeben werden. </a:t>
            </a:r>
          </a:p>
          <a:p>
            <a:pPr>
              <a:spcBef>
                <a:spcPts val="600"/>
              </a:spcBef>
            </a:pPr>
            <a:r>
              <a:rPr lang="de-DE" sz="1800" dirty="0"/>
              <a:t>Die Unterlagen enthalten zur Entlastung der Lehrkräfte einen verkürzten Bewertungsbogen für die Erst-, Zweit- und Drittkorrektur. </a:t>
            </a:r>
          </a:p>
          <a:p>
            <a:pPr>
              <a:spcBef>
                <a:spcPts val="600"/>
              </a:spcBef>
            </a:pPr>
            <a:r>
              <a:rPr lang="de-DE" sz="1800" dirty="0"/>
              <a:t>Auf dem Bewertungsbogen werden die Beurteilungen für jeden Prüfling dokumentiert. Eine weitere Dokumentation ist nicht erforderlich.</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13</a:t>
            </a:fld>
            <a:endParaRPr lang="de-DE"/>
          </a:p>
        </p:txBody>
      </p:sp>
    </p:spTree>
    <p:extLst>
      <p:ext uri="{BB962C8B-B14F-4D97-AF65-F5344CB8AC3E}">
        <p14:creationId xmlns:p14="http://schemas.microsoft.com/office/powerpoint/2010/main" val="811798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b="1" dirty="0"/>
              <a:t>Bewertungsvorgaben</a:t>
            </a:r>
            <a:br>
              <a:rPr lang="de-DE" sz="2800" b="1" dirty="0"/>
            </a:br>
            <a:r>
              <a:rPr lang="de-DE" sz="2400" b="1" i="1" dirty="0"/>
              <a:t>Maximalpunktzahl  –  Korrekturvorschrift</a:t>
            </a:r>
            <a:endParaRPr lang="de-DE" sz="2400" dirty="0"/>
          </a:p>
        </p:txBody>
      </p:sp>
      <p:sp>
        <p:nvSpPr>
          <p:cNvPr id="3" name="Inhaltsplatzhalter 2"/>
          <p:cNvSpPr>
            <a:spLocks noGrp="1"/>
          </p:cNvSpPr>
          <p:nvPr>
            <p:ph idx="1"/>
          </p:nvPr>
        </p:nvSpPr>
        <p:spPr>
          <a:noFill/>
        </p:spPr>
        <p:txBody>
          <a:bodyPr>
            <a:normAutofit/>
          </a:bodyPr>
          <a:lstStyle/>
          <a:p>
            <a:pPr>
              <a:spcBef>
                <a:spcPts val="600"/>
              </a:spcBef>
            </a:pPr>
            <a:r>
              <a:rPr lang="de-DE" sz="1800" dirty="0"/>
              <a:t>Prüfungsleistungen, die Lösungen bzw. Ausführungen enthalten, die als richtig im Sinne der Aufgabenstellung zu bewerten sind, aber nicht durch die angegebenen Kriterien erfasst werden, sollen in den Fächern Deutsch und Englisch als "</a:t>
            </a:r>
            <a:r>
              <a:rPr lang="de-DE" sz="1800" i="1" dirty="0"/>
              <a:t>weiteres aufgabenbezogenes Kriterium</a:t>
            </a:r>
            <a:r>
              <a:rPr lang="de-DE" sz="1800" dirty="0"/>
              <a:t>" berücksichtigt und im Bewertungsbogen notiert werden.</a:t>
            </a:r>
          </a:p>
          <a:p>
            <a:pPr>
              <a:spcBef>
                <a:spcPts val="600"/>
              </a:spcBef>
            </a:pPr>
            <a:r>
              <a:rPr lang="de-DE" sz="1800" dirty="0"/>
              <a:t>Für dieses zusätzliche Kriterium ist ebenfalls eine Höchstpunktzahl angegeben.</a:t>
            </a:r>
          </a:p>
          <a:p>
            <a:pPr>
              <a:spcBef>
                <a:spcPts val="600"/>
              </a:spcBef>
            </a:pPr>
            <a:r>
              <a:rPr lang="de-DE" sz="1800" dirty="0"/>
              <a:t>Die für die jeweilige Teilaufgabe zu erreichende Höchstpunktzahl darf aber insgesamt nicht überschritten werden. </a:t>
            </a:r>
          </a:p>
          <a:p>
            <a:pPr>
              <a:spcBef>
                <a:spcPts val="600"/>
              </a:spcBef>
            </a:pPr>
            <a:r>
              <a:rPr lang="de-DE" sz="1800" dirty="0"/>
              <a:t>Verstöße gegen die sprachliche Richtigkeit und sachliche Fehler sind in der Prüfungsarbeit entsprechend den Korrekturvorschriften des jeweiligen Faches zu kennzeichnen.</a:t>
            </a:r>
          </a:p>
        </p:txBody>
      </p:sp>
      <p:sp>
        <p:nvSpPr>
          <p:cNvPr id="2" name="Fußzeilenplatzhalter 1"/>
          <p:cNvSpPr>
            <a:spLocks noGrp="1"/>
          </p:cNvSpPr>
          <p:nvPr>
            <p:ph type="ftr" sz="quarter" idx="11"/>
          </p:nvPr>
        </p:nvSpPr>
        <p:spPr/>
        <p:txBody>
          <a:bodyPr/>
          <a:lstStyle/>
          <a:p>
            <a:r>
              <a:rPr lang="de-DE"/>
              <a:t>Durchführung Zentrale Prüfungen 10 - 2023</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14</a:t>
            </a:fld>
            <a:endParaRPr lang="de-DE"/>
          </a:p>
        </p:txBody>
      </p:sp>
      <p:sp>
        <p:nvSpPr>
          <p:cNvPr id="6" name="Titel 1"/>
          <p:cNvSpPr txBox="1">
            <a:spLocks/>
          </p:cNvSpPr>
          <p:nvPr/>
        </p:nvSpPr>
        <p:spPr>
          <a:xfrm>
            <a:off x="457200" y="4858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300" b="1" dirty="0"/>
          </a:p>
        </p:txBody>
      </p:sp>
    </p:spTree>
    <p:extLst>
      <p:ext uri="{BB962C8B-B14F-4D97-AF65-F5344CB8AC3E}">
        <p14:creationId xmlns:p14="http://schemas.microsoft.com/office/powerpoint/2010/main" val="142101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55576" y="2492896"/>
            <a:ext cx="7772400" cy="2592288"/>
          </a:xfrm>
        </p:spPr>
        <p:txBody>
          <a:bodyPr>
            <a:normAutofit fontScale="90000"/>
          </a:bodyPr>
          <a:lstStyle/>
          <a:p>
            <a:r>
              <a:rPr lang="de-DE" sz="4900" b="1" dirty="0"/>
              <a:t>3  Notenfindung</a:t>
            </a:r>
            <a:br>
              <a:rPr lang="de-DE" b="1" dirty="0"/>
            </a:br>
            <a:r>
              <a:rPr lang="de-DE" sz="3100" b="1" cap="none" dirty="0"/>
              <a:t>Vornote</a:t>
            </a:r>
            <a:br>
              <a:rPr lang="de-DE" sz="3100" b="1" cap="none" dirty="0"/>
            </a:br>
            <a:r>
              <a:rPr lang="de-DE" sz="3100" b="1" cap="none" dirty="0"/>
              <a:t>Prüfungsnote</a:t>
            </a:r>
            <a:br>
              <a:rPr lang="de-DE" sz="3100" b="1" cap="none" dirty="0"/>
            </a:br>
            <a:r>
              <a:rPr lang="de-DE" sz="3100" b="1" cap="none" dirty="0"/>
              <a:t>Mündliche Prüfung </a:t>
            </a:r>
            <a:br>
              <a:rPr lang="de-DE" sz="3100" b="1" cap="none" dirty="0"/>
            </a:br>
            <a:r>
              <a:rPr lang="de-DE" sz="3100" b="1" cap="none" dirty="0"/>
              <a:t> Festlegung der Abschlussnote</a:t>
            </a:r>
          </a:p>
        </p:txBody>
      </p:sp>
      <p:sp>
        <p:nvSpPr>
          <p:cNvPr id="2" name="Fußzeilenplatzhalter 1"/>
          <p:cNvSpPr>
            <a:spLocks noGrp="1"/>
          </p:cNvSpPr>
          <p:nvPr>
            <p:ph type="ftr" sz="quarter" idx="11"/>
          </p:nvPr>
        </p:nvSpPr>
        <p:spPr/>
        <p:txBody>
          <a:bodyPr/>
          <a:lstStyle/>
          <a:p>
            <a:r>
              <a:rPr lang="de-DE"/>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15</a:t>
            </a:fld>
            <a:endParaRPr lang="de-DE" dirty="0"/>
          </a:p>
        </p:txBody>
      </p:sp>
    </p:spTree>
    <p:extLst>
      <p:ext uri="{BB962C8B-B14F-4D97-AF65-F5344CB8AC3E}">
        <p14:creationId xmlns:p14="http://schemas.microsoft.com/office/powerpoint/2010/main" val="1469585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Vornote</a:t>
            </a:r>
            <a:endParaRPr lang="de-DE" dirty="0"/>
          </a:p>
        </p:txBody>
      </p:sp>
      <p:sp>
        <p:nvSpPr>
          <p:cNvPr id="3" name="Inhaltsplatzhalter 2"/>
          <p:cNvSpPr>
            <a:spLocks noGrp="1"/>
          </p:cNvSpPr>
          <p:nvPr>
            <p:ph idx="1"/>
          </p:nvPr>
        </p:nvSpPr>
        <p:spPr>
          <a:noFill/>
        </p:spPr>
        <p:txBody>
          <a:bodyPr>
            <a:normAutofit/>
          </a:bodyPr>
          <a:lstStyle/>
          <a:p>
            <a:r>
              <a:rPr lang="de-DE" sz="1800" dirty="0"/>
              <a:t>In den Fächern Deutsch, Mathematik und Englisch werden die Abschlussnoten je zur Hälfte aus der Vornote und der Note der schriftlichen Prüfung, ggf. auch aus einer mündlichen Prüfung gebildet. </a:t>
            </a:r>
          </a:p>
          <a:p>
            <a:r>
              <a:rPr lang="de-DE" sz="1800" dirty="0"/>
              <a:t>Die </a:t>
            </a:r>
            <a:r>
              <a:rPr lang="de-DE" sz="1800" b="1" dirty="0"/>
              <a:t>Vornote</a:t>
            </a:r>
            <a:r>
              <a:rPr lang="de-DE" sz="1800" dirty="0"/>
              <a:t>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16</a:t>
            </a:fld>
            <a:endParaRPr lang="de-DE"/>
          </a:p>
        </p:txBody>
      </p:sp>
    </p:spTree>
    <p:extLst>
      <p:ext uri="{BB962C8B-B14F-4D97-AF65-F5344CB8AC3E}">
        <p14:creationId xmlns:p14="http://schemas.microsoft.com/office/powerpoint/2010/main" val="3550131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Prüfungsnote</a:t>
            </a:r>
          </a:p>
        </p:txBody>
      </p:sp>
      <p:sp>
        <p:nvSpPr>
          <p:cNvPr id="3" name="Inhaltsplatzhalter 2"/>
          <p:cNvSpPr>
            <a:spLocks noGrp="1"/>
          </p:cNvSpPr>
          <p:nvPr>
            <p:ph idx="1"/>
          </p:nvPr>
        </p:nvSpPr>
        <p:spPr/>
        <p:txBody>
          <a:bodyPr>
            <a:noAutofit/>
          </a:bodyPr>
          <a:lstStyle/>
          <a:p>
            <a:r>
              <a:rPr lang="de-DE" sz="1800" dirty="0"/>
              <a:t>Die Prüfungsarbeit wird von der Fachlehrkraft bewertet.</a:t>
            </a:r>
          </a:p>
          <a:p>
            <a:r>
              <a:rPr lang="de-DE" sz="1800" dirty="0"/>
              <a:t>Die Zweitkorrektur erfolgt durch eine weitere Fachlehrkraft.</a:t>
            </a:r>
          </a:p>
          <a:p>
            <a:r>
              <a:rPr lang="de-DE" sz="1800" dirty="0"/>
              <a:t>Bei Abweichungen der Notenvorschläge sollen sich beide Lehrkräfte einigen.</a:t>
            </a:r>
          </a:p>
          <a:p>
            <a:r>
              <a:rPr lang="de-DE" sz="1800" dirty="0"/>
              <a:t>Ist keine Einigung möglich, bestimmt die Schulleitung eine dritte Lehrkraft:  Die Note wird jetzt im Rahmen der vorgeschlagenen Noten durch Mehrheitsbeschluss festgesetzt.</a:t>
            </a:r>
          </a:p>
        </p:txBody>
      </p:sp>
      <p:sp>
        <p:nvSpPr>
          <p:cNvPr id="5" name="Fußzeilenplatzhalter 4"/>
          <p:cNvSpPr>
            <a:spLocks noGrp="1"/>
          </p:cNvSpPr>
          <p:nvPr>
            <p:ph type="ftr" sz="quarter" idx="11"/>
          </p:nvPr>
        </p:nvSpPr>
        <p:spPr/>
        <p:txBody>
          <a:bodyPr/>
          <a:lstStyle/>
          <a:p>
            <a:r>
              <a:rPr lang="de-DE"/>
              <a:t>Durchführung Zentrale Prüfungen 10 - 2023</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17</a:t>
            </a:fld>
            <a:endParaRPr lang="de-DE"/>
          </a:p>
        </p:txBody>
      </p:sp>
      <p:sp>
        <p:nvSpPr>
          <p:cNvPr id="4" name="Titel 1"/>
          <p:cNvSpPr txBox="1">
            <a:spLocks/>
          </p:cNvSpPr>
          <p:nvPr/>
        </p:nvSpPr>
        <p:spPr>
          <a:xfrm>
            <a:off x="625471" y="126876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700" b="1" dirty="0"/>
          </a:p>
        </p:txBody>
      </p:sp>
    </p:spTree>
    <p:extLst>
      <p:ext uri="{BB962C8B-B14F-4D97-AF65-F5344CB8AC3E}">
        <p14:creationId xmlns:p14="http://schemas.microsoft.com/office/powerpoint/2010/main" val="2984740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a:t>Bekanntgabe </a:t>
            </a:r>
            <a:br>
              <a:rPr lang="de-DE" b="1" dirty="0"/>
            </a:br>
            <a:r>
              <a:rPr lang="de-DE" b="1" dirty="0"/>
              <a:t>Vornote und Prüfungsnote</a:t>
            </a:r>
            <a:endParaRPr lang="de-DE" sz="2800" b="1" strike="sngStrike" dirty="0"/>
          </a:p>
        </p:txBody>
      </p:sp>
      <p:sp>
        <p:nvSpPr>
          <p:cNvPr id="3" name="Inhaltsplatzhalter 2"/>
          <p:cNvSpPr>
            <a:spLocks noGrp="1"/>
          </p:cNvSpPr>
          <p:nvPr>
            <p:ph idx="1"/>
          </p:nvPr>
        </p:nvSpPr>
        <p:spPr/>
        <p:txBody>
          <a:bodyPr>
            <a:normAutofit/>
          </a:bodyPr>
          <a:lstStyle/>
          <a:p>
            <a:r>
              <a:rPr lang="de-DE" sz="1800" dirty="0"/>
              <a:t>Die </a:t>
            </a:r>
            <a:r>
              <a:rPr lang="de-DE" sz="1800" b="1" dirty="0"/>
              <a:t>Bekanntgabe der Vornote </a:t>
            </a:r>
            <a:r>
              <a:rPr lang="de-DE" sz="1800" dirty="0"/>
              <a:t>(Jahresnote) und der </a:t>
            </a:r>
            <a:r>
              <a:rPr lang="de-DE" sz="1800" b="1" dirty="0"/>
              <a:t>Prüfungsnote</a:t>
            </a:r>
            <a:r>
              <a:rPr lang="de-DE" sz="1800" dirty="0"/>
              <a:t> erfolgt am</a:t>
            </a:r>
          </a:p>
          <a:p>
            <a:pPr marL="0" indent="0" algn="ctr">
              <a:buNone/>
            </a:pPr>
            <a:r>
              <a:rPr lang="de-DE" sz="1800" b="1" dirty="0">
                <a:solidFill>
                  <a:srgbClr val="C00000"/>
                </a:solidFill>
              </a:rPr>
              <a:t>Freitag, 26. Mai 2023 </a:t>
            </a:r>
            <a:r>
              <a:rPr lang="de-DE" sz="1800" dirty="0"/>
              <a:t>(</a:t>
            </a:r>
            <a:r>
              <a:rPr lang="de-DE" sz="1800" i="1" dirty="0"/>
              <a:t>Anlage</a:t>
            </a:r>
            <a:r>
              <a:rPr lang="de-DE" sz="1800" dirty="0"/>
              <a:t> </a:t>
            </a:r>
            <a:r>
              <a:rPr lang="de-DE" sz="1800" i="1" dirty="0"/>
              <a:t>Terminübersicht</a:t>
            </a:r>
            <a:r>
              <a:rPr lang="de-DE" sz="1800" dirty="0"/>
              <a:t> – VV).</a:t>
            </a:r>
          </a:p>
          <a:p>
            <a:r>
              <a:rPr lang="de-DE" sz="1800" dirty="0"/>
              <a:t>Je nach Notenbild müssen die Prüflinge auf die Möglichkeit oder Verpflichtung zur Teilnahme an einer mündlichen Prüfung hingewiesen werden.</a:t>
            </a:r>
          </a:p>
          <a:p>
            <a:pPr lvl="1" defTabSz="354013" eaLnBrk="0" fontAlgn="base" hangingPunct="0">
              <a:buFont typeface="Wingdings" panose="05000000000000000000" pitchFamily="2" charset="2"/>
              <a:buChar char="Ø"/>
            </a:pPr>
            <a:r>
              <a:rPr lang="de-DE" sz="1800" dirty="0"/>
              <a:t>Vornote und Prüfungsnote weichen um </a:t>
            </a:r>
            <a:r>
              <a:rPr lang="de-DE" sz="1800" b="1" dirty="0"/>
              <a:t>zwei Notenstufen</a:t>
            </a:r>
            <a:r>
              <a:rPr lang="de-DE" sz="1800" dirty="0"/>
              <a:t> ab:                         Die Fachlehrkraft setzt die Zeugnisnote nach dem arithmetischen Mittel fest oder der Prüfling entscheidet sich für eine mündliche Prüfung.</a:t>
            </a:r>
          </a:p>
          <a:p>
            <a:pPr lvl="1" defTabSz="354013" eaLnBrk="0" fontAlgn="base" hangingPunct="0">
              <a:spcAft>
                <a:spcPts val="1800"/>
              </a:spcAft>
              <a:buFont typeface="Wingdings" panose="05000000000000000000" pitchFamily="2" charset="2"/>
              <a:buChar char="Ø"/>
            </a:pPr>
            <a:r>
              <a:rPr lang="de-DE" sz="1800" dirty="0"/>
              <a:t>Vornote und Prüfungsnote weichen um </a:t>
            </a:r>
            <a:r>
              <a:rPr lang="de-DE" sz="1800" b="1" dirty="0"/>
              <a:t>drei Notenstufen</a:t>
            </a:r>
            <a:r>
              <a:rPr lang="de-DE" sz="1800" dirty="0"/>
              <a:t> ab:                        Eine mündliche Prüfung findet statt.</a:t>
            </a:r>
          </a:p>
          <a:p>
            <a:r>
              <a:rPr lang="de-DE" sz="1800" dirty="0"/>
              <a:t>Formblatt: </a:t>
            </a:r>
            <a:r>
              <a:rPr lang="de-DE" sz="1800" i="1" dirty="0"/>
              <a:t>Anlage 4 </a:t>
            </a:r>
            <a:r>
              <a:rPr lang="de-DE" sz="1800" dirty="0"/>
              <a:t>– VV</a:t>
            </a:r>
          </a:p>
          <a:p>
            <a:pPr eaLnBrk="0" fontAlgn="base" hangingPunct="0"/>
            <a:endParaRPr lang="de-DE" sz="1800" dirty="0"/>
          </a:p>
          <a:p>
            <a:pPr marL="0" indent="0" eaLnBrk="0" fontAlgn="base" hangingPunct="0">
              <a:buNone/>
            </a:pPr>
            <a:endParaRPr lang="de-DE" sz="1800" dirty="0"/>
          </a:p>
          <a:p>
            <a:endParaRPr lang="de-DE" sz="1800" dirty="0"/>
          </a:p>
          <a:p>
            <a:endParaRPr lang="de-DE" sz="1800" dirty="0"/>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18</a:t>
            </a:fld>
            <a:endParaRPr lang="de-DE"/>
          </a:p>
        </p:txBody>
      </p:sp>
    </p:spTree>
    <p:extLst>
      <p:ext uri="{BB962C8B-B14F-4D97-AF65-F5344CB8AC3E}">
        <p14:creationId xmlns:p14="http://schemas.microsoft.com/office/powerpoint/2010/main" val="657303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200" b="1" dirty="0"/>
              <a:t>Mündliche Abweichungsprüfungen</a:t>
            </a:r>
          </a:p>
        </p:txBody>
      </p:sp>
      <p:sp>
        <p:nvSpPr>
          <p:cNvPr id="2" name="Fußzeilenplatzhalter 1"/>
          <p:cNvSpPr>
            <a:spLocks noGrp="1"/>
          </p:cNvSpPr>
          <p:nvPr>
            <p:ph type="ftr" sz="quarter" idx="11"/>
          </p:nvPr>
        </p:nvSpPr>
        <p:spPr/>
        <p:txBody>
          <a:bodyPr/>
          <a:lstStyle/>
          <a:p>
            <a:r>
              <a:rPr lang="de-DE"/>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19</a:t>
            </a:fld>
            <a:endParaRPr lang="de-DE"/>
          </a:p>
        </p:txBody>
      </p:sp>
    </p:spTree>
    <p:extLst>
      <p:ext uri="{BB962C8B-B14F-4D97-AF65-F5344CB8AC3E}">
        <p14:creationId xmlns:p14="http://schemas.microsoft.com/office/powerpoint/2010/main" val="1799684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Hinweise zum Einsatz</a:t>
            </a:r>
          </a:p>
        </p:txBody>
      </p:sp>
      <p:sp>
        <p:nvSpPr>
          <p:cNvPr id="3" name="Inhaltsplatzhalter 2"/>
          <p:cNvSpPr>
            <a:spLocks noGrp="1"/>
          </p:cNvSpPr>
          <p:nvPr>
            <p:ph idx="1"/>
          </p:nvPr>
        </p:nvSpPr>
        <p:spPr>
          <a:noFill/>
        </p:spPr>
        <p:txBody>
          <a:bodyPr>
            <a:normAutofit/>
          </a:bodyPr>
          <a:lstStyle/>
          <a:p>
            <a:r>
              <a:rPr lang="de-DE" sz="2000" dirty="0"/>
              <a:t>Alle an den ZP10 teilnehmenden Schulen sind verpflichtet, die Inhalte und Regelungen der </a:t>
            </a:r>
            <a:r>
              <a:rPr lang="de-DE" sz="2000" b="1" dirty="0"/>
              <a:t>jährlichen Rundverfügungen</a:t>
            </a:r>
            <a:r>
              <a:rPr lang="de-DE" sz="2000" dirty="0"/>
              <a:t> für die zentralen Prüfungen einschließlich deren Anlagen ausführlich mit allen am Verfahren beteiligten Lehrkräften im Rahmen einer vorbereitenden Dienstbesprechung zu erörtern.</a:t>
            </a:r>
          </a:p>
          <a:p>
            <a:r>
              <a:rPr lang="de-DE" sz="2000" dirty="0"/>
              <a:t>Diese PPP soll die Schulen dabei unterstützen.</a:t>
            </a:r>
          </a:p>
          <a:p>
            <a:r>
              <a:rPr lang="de-DE" sz="2000" dirty="0"/>
              <a:t>Sie enthält die wesentlichen Hinweise der Rundverfügung Teil A für die allgemeinen Schulen. Die Texte sind nicht urheberrechtlich geschützt, d. h. die Schulleitungen können in eigener Verantwortung Veränderungen oder Ergänzungen, z. B. für interne Absprachen, vornehmen!</a:t>
            </a:r>
          </a:p>
          <a:p>
            <a:r>
              <a:rPr lang="de-DE" sz="2000" dirty="0"/>
              <a:t>Die PPP ist ein Unterstützungsangebot der QUA-LiS: Es besteht keine Verpflichtung, sie einzusetzen.</a:t>
            </a:r>
          </a:p>
          <a:p>
            <a:r>
              <a:rPr lang="de-DE" sz="2000" dirty="0"/>
              <a:t>Die Verantwortung auf Vollständigkeit der Information liegt bei der Schulleitung.</a:t>
            </a:r>
          </a:p>
          <a:p>
            <a:endParaRPr lang="de-DE" sz="1800" dirty="0"/>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a:t>
            </a:fld>
            <a:endParaRPr lang="de-DE"/>
          </a:p>
        </p:txBody>
      </p:sp>
    </p:spTree>
    <p:extLst>
      <p:ext uri="{BB962C8B-B14F-4D97-AF65-F5344CB8AC3E}">
        <p14:creationId xmlns:p14="http://schemas.microsoft.com/office/powerpoint/2010/main" val="3171637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Abweichungsprüfungen</a:t>
            </a:r>
            <a:br>
              <a:rPr lang="de-DE" b="1" dirty="0"/>
            </a:br>
            <a:r>
              <a:rPr lang="de-DE" sz="2700" b="1" dirty="0"/>
              <a:t>Freiwillige</a:t>
            </a:r>
            <a:r>
              <a:rPr lang="de-DE" sz="2400" b="1" dirty="0"/>
              <a:t> und verpflichtende Teilnahme</a:t>
            </a:r>
          </a:p>
        </p:txBody>
      </p:sp>
      <p:sp>
        <p:nvSpPr>
          <p:cNvPr id="3" name="Inhaltsplatzhalter 2"/>
          <p:cNvSpPr>
            <a:spLocks noGrp="1"/>
          </p:cNvSpPr>
          <p:nvPr>
            <p:ph idx="1"/>
          </p:nvPr>
        </p:nvSpPr>
        <p:spPr/>
        <p:txBody>
          <a:bodyPr>
            <a:noAutofit/>
          </a:bodyPr>
          <a:lstStyle/>
          <a:p>
            <a:pPr>
              <a:spcBef>
                <a:spcPts val="600"/>
              </a:spcBef>
            </a:pPr>
            <a:r>
              <a:rPr lang="de-DE" sz="1800" dirty="0"/>
              <a:t>Die Prüflinge sind über die Chancen und Risiken der freiwilligen Prüfung zu beraten. </a:t>
            </a:r>
          </a:p>
          <a:p>
            <a:pPr>
              <a:spcBef>
                <a:spcPts val="600"/>
              </a:spcBef>
            </a:pPr>
            <a:r>
              <a:rPr lang="de-DE" sz="1800" dirty="0"/>
              <a:t>Die Tabellen zur Ermittlung der Abschlussnote können dazu hilfreich sein. In den Tabellen ist jeweils die Abschlussnote für alle möglichen Varianten von Vornote, Prüfungsnote und Note der mündlichen Prüfung aufgelistet (</a:t>
            </a:r>
            <a:r>
              <a:rPr lang="de-DE" sz="1800" i="1" dirty="0"/>
              <a:t>Anlage 6 – </a:t>
            </a:r>
            <a:r>
              <a:rPr lang="de-DE" sz="1800" dirty="0"/>
              <a:t>VV</a:t>
            </a:r>
            <a:r>
              <a:rPr lang="de-DE" sz="1800" i="1" dirty="0"/>
              <a:t>)</a:t>
            </a:r>
            <a:r>
              <a:rPr lang="de-DE" sz="1800" dirty="0"/>
              <a:t>. </a:t>
            </a:r>
          </a:p>
          <a:p>
            <a:pPr>
              <a:spcBef>
                <a:spcPts val="600"/>
              </a:spcBef>
              <a:spcAft>
                <a:spcPts val="600"/>
              </a:spcAft>
            </a:pPr>
            <a:r>
              <a:rPr lang="de-DE" sz="1800" dirty="0"/>
              <a:t>Das </a:t>
            </a:r>
            <a:r>
              <a:rPr lang="de-DE" sz="1800" i="1" dirty="0"/>
              <a:t>Formblatt (Anlage 4 </a:t>
            </a:r>
            <a:r>
              <a:rPr lang="de-DE" sz="1800" dirty="0"/>
              <a:t>– VV) muss von den Eltern – bei vorliegender Volljährigkeit vom Prüfling selbst – unterschrieben spätestens bis zum von der Schule genannten Termin an die Schule zurückgegeben werden.</a:t>
            </a:r>
          </a:p>
          <a:p>
            <a:pPr>
              <a:spcBef>
                <a:spcPts val="600"/>
              </a:spcBef>
            </a:pPr>
            <a:r>
              <a:rPr lang="de-DE" sz="1800" dirty="0"/>
              <a:t>Als eine Entscheidungsgrundlage für die Meldung zu einer freiwilligen Prüfung bzw. zur frühzeitigen Vorbereitung auf eine obligatorische Prüfung teilt die Fachlehrkraft am </a:t>
            </a:r>
            <a:r>
              <a:rPr lang="de-DE" sz="1800" dirty="0">
                <a:solidFill>
                  <a:srgbClr val="C00000"/>
                </a:solidFill>
              </a:rPr>
              <a:t>Freitag, 26. Mai 2023 </a:t>
            </a:r>
            <a:r>
              <a:rPr lang="de-DE" sz="1800" dirty="0"/>
              <a:t>(Tag der Notenbekanntgabe) dem Prüfling </a:t>
            </a:r>
            <a:r>
              <a:rPr lang="de-DE" sz="1800" b="1" dirty="0"/>
              <a:t>drei Unterrichtsvorhaben </a:t>
            </a:r>
            <a:r>
              <a:rPr lang="de-DE" sz="1800" dirty="0"/>
              <a:t>aus Klasse 10 als mögliche Prüfungsgrundlage mit (</a:t>
            </a:r>
            <a:r>
              <a:rPr lang="de-DE" sz="1800" dirty="0" err="1"/>
              <a:t>VVzAPO</a:t>
            </a:r>
            <a:r>
              <a:rPr lang="de-DE" sz="1800" dirty="0"/>
              <a:t>-S I VV zu § 34 Abs. 3).</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20</a:t>
            </a:fld>
            <a:endParaRPr lang="de-DE"/>
          </a:p>
        </p:txBody>
      </p:sp>
    </p:spTree>
    <p:extLst>
      <p:ext uri="{BB962C8B-B14F-4D97-AF65-F5344CB8AC3E}">
        <p14:creationId xmlns:p14="http://schemas.microsoft.com/office/powerpoint/2010/main" val="1110102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Abweichungsprüfungen</a:t>
            </a:r>
            <a:br>
              <a:rPr lang="de-DE" b="1" dirty="0"/>
            </a:br>
            <a:r>
              <a:rPr lang="de-DE" sz="2700" b="1" dirty="0"/>
              <a:t>Termine</a:t>
            </a:r>
            <a:endParaRPr lang="de-DE" sz="2400" dirty="0"/>
          </a:p>
        </p:txBody>
      </p:sp>
      <p:sp>
        <p:nvSpPr>
          <p:cNvPr id="3" name="Inhaltsplatzhalter 2"/>
          <p:cNvSpPr>
            <a:spLocks noGrp="1"/>
          </p:cNvSpPr>
          <p:nvPr>
            <p:ph idx="1"/>
          </p:nvPr>
        </p:nvSpPr>
        <p:spPr/>
        <p:txBody>
          <a:bodyPr>
            <a:normAutofit/>
          </a:bodyPr>
          <a:lstStyle/>
          <a:p>
            <a:r>
              <a:rPr lang="de-DE" sz="1800" dirty="0"/>
              <a:t>Die mündlichen Prüfungen finden am  </a:t>
            </a:r>
            <a:r>
              <a:rPr lang="de-DE" sz="1800" dirty="0">
                <a:solidFill>
                  <a:srgbClr val="C00000"/>
                </a:solidFill>
              </a:rPr>
              <a:t>Montag, 05. Juni  2023 </a:t>
            </a:r>
            <a:r>
              <a:rPr lang="de-DE" sz="1800" dirty="0"/>
              <a:t>statt.</a:t>
            </a:r>
            <a:br>
              <a:rPr lang="de-DE" sz="1800" dirty="0">
                <a:solidFill>
                  <a:srgbClr val="C00000"/>
                </a:solidFill>
              </a:rPr>
            </a:br>
            <a:r>
              <a:rPr lang="de-DE" sz="1800" dirty="0"/>
              <a:t>(</a:t>
            </a:r>
            <a:r>
              <a:rPr lang="de-DE" sz="1800" i="1" dirty="0"/>
              <a:t>Anlage Terminübersicht</a:t>
            </a:r>
            <a:r>
              <a:rPr lang="de-DE" sz="1800" dirty="0"/>
              <a:t> – VV).</a:t>
            </a:r>
          </a:p>
          <a:p>
            <a:pPr>
              <a:spcBef>
                <a:spcPts val="1200"/>
              </a:spcBef>
            </a:pPr>
            <a:r>
              <a:rPr lang="de-DE" sz="1800" dirty="0"/>
              <a:t>Die Prüfungen können vormittags oder nachmittags stattfinden; sie dürfen i. d. R. zu keinem Unterrichtsausfall führen.</a:t>
            </a:r>
          </a:p>
          <a:p>
            <a:r>
              <a:rPr lang="de-DE" sz="1800" dirty="0"/>
              <a:t>Der Termin wird dem Prüfling spätestens am Unterrichtstag vor dem Prüfungstermin bekannt gegeben. </a:t>
            </a:r>
          </a:p>
          <a:p>
            <a:r>
              <a:rPr lang="de-DE" sz="1800" dirty="0"/>
              <a:t>Der Prüfling hat am Prüfungstag unterrichtsfrei.</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21</a:t>
            </a:fld>
            <a:endParaRPr lang="de-DE"/>
          </a:p>
        </p:txBody>
      </p:sp>
    </p:spTree>
    <p:extLst>
      <p:ext uri="{BB962C8B-B14F-4D97-AF65-F5344CB8AC3E}">
        <p14:creationId xmlns:p14="http://schemas.microsoft.com/office/powerpoint/2010/main" val="4215720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Abweichungsprüfungen</a:t>
            </a:r>
            <a:br>
              <a:rPr lang="de-DE" b="1" dirty="0"/>
            </a:br>
            <a:r>
              <a:rPr lang="de-DE" sz="2700" b="1" dirty="0"/>
              <a:t>Prüfungsaufgaben und Vorbereitungszeit</a:t>
            </a:r>
            <a:endParaRPr lang="de-DE" sz="2400" b="1" dirty="0"/>
          </a:p>
        </p:txBody>
      </p:sp>
      <p:sp>
        <p:nvSpPr>
          <p:cNvPr id="3" name="Inhaltsplatzhalter 2"/>
          <p:cNvSpPr>
            <a:spLocks noGrp="1"/>
          </p:cNvSpPr>
          <p:nvPr>
            <p:ph idx="1"/>
          </p:nvPr>
        </p:nvSpPr>
        <p:spPr/>
        <p:txBody>
          <a:bodyPr>
            <a:normAutofit/>
          </a:bodyPr>
          <a:lstStyle/>
          <a:p>
            <a:r>
              <a:rPr lang="de-DE" sz="1800" dirty="0"/>
              <a:t>Für die Erstellung der Prüfungsaufgaben und die Durchführung der mündlichen Prüfung gibt es für die Lehrkräfte fachliche Hinweise zur Orientierung:</a:t>
            </a:r>
            <a:br>
              <a:rPr lang="de-DE" sz="1800" dirty="0"/>
            </a:br>
            <a:r>
              <a:rPr lang="de-DE" sz="1600" dirty="0">
                <a:hlinkClick r:id="rId2"/>
              </a:rPr>
              <a:t>www.standardsicherung.schulministerium.nrw.de/cms/zentrale-pruefungen-10/faecher</a:t>
            </a:r>
            <a:endParaRPr lang="de-DE" sz="1600" dirty="0"/>
          </a:p>
          <a:p>
            <a:r>
              <a:rPr lang="de-DE" sz="1800" dirty="0"/>
              <a:t>Der Prüfling erhält zur Vorbereitung auf die mündliche Prüfung die Aufgabenstellung in schriftlicher Form. </a:t>
            </a:r>
          </a:p>
          <a:p>
            <a:r>
              <a:rPr lang="de-DE" sz="1800" dirty="0"/>
              <a:t>Die Vorbereitungszeit beträgt 10 Minuten.</a:t>
            </a:r>
          </a:p>
          <a:p>
            <a:r>
              <a:rPr lang="de-DE" sz="1800" dirty="0"/>
              <a:t>Eine Wahl unter mehreren Aufgaben ist nicht zulässig. </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22</a:t>
            </a:fld>
            <a:endParaRPr lang="de-DE"/>
          </a:p>
        </p:txBody>
      </p:sp>
    </p:spTree>
    <p:extLst>
      <p:ext uri="{BB962C8B-B14F-4D97-AF65-F5344CB8AC3E}">
        <p14:creationId xmlns:p14="http://schemas.microsoft.com/office/powerpoint/2010/main" val="3963996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Abweichungsprüfungen</a:t>
            </a:r>
            <a:br>
              <a:rPr lang="de-DE" b="1" dirty="0"/>
            </a:br>
            <a:r>
              <a:rPr lang="de-DE" sz="2700" b="1" dirty="0"/>
              <a:t>Protokoll</a:t>
            </a:r>
            <a:endParaRPr lang="de-DE" sz="2400" dirty="0"/>
          </a:p>
        </p:txBody>
      </p:sp>
      <p:sp>
        <p:nvSpPr>
          <p:cNvPr id="3" name="Inhaltsplatzhalter 2"/>
          <p:cNvSpPr>
            <a:spLocks noGrp="1"/>
          </p:cNvSpPr>
          <p:nvPr>
            <p:ph idx="1"/>
          </p:nvPr>
        </p:nvSpPr>
        <p:spPr/>
        <p:txBody>
          <a:bodyPr>
            <a:normAutofit/>
          </a:bodyPr>
          <a:lstStyle/>
          <a:p>
            <a:pPr>
              <a:spcBef>
                <a:spcPts val="600"/>
              </a:spcBef>
            </a:pPr>
            <a:r>
              <a:rPr lang="de-DE" sz="1800" dirty="0"/>
              <a:t>Im Protokoll werden die Gegenstände des Prüfungsgesprächs in Stichworten festgehalten. </a:t>
            </a:r>
          </a:p>
          <a:p>
            <a:pPr>
              <a:spcBef>
                <a:spcPts val="600"/>
              </a:spcBef>
            </a:pPr>
            <a:r>
              <a:rPr lang="de-DE" sz="1800" dirty="0"/>
              <a:t>Aus dem Protokoll muss hervorgehen, in welchem Umfang der Prüfling die Aufgaben selbstständig oder mit Hilfen lösen konnte. </a:t>
            </a:r>
          </a:p>
          <a:p>
            <a:pPr>
              <a:spcBef>
                <a:spcPts val="600"/>
              </a:spcBef>
            </a:pPr>
            <a:r>
              <a:rPr lang="de-DE" sz="1800" dirty="0"/>
              <a:t>Ein entsprechendes </a:t>
            </a:r>
            <a:r>
              <a:rPr lang="de-DE" sz="1800" i="1" dirty="0"/>
              <a:t>Formblatt</a:t>
            </a:r>
            <a:r>
              <a:rPr lang="de-DE" sz="1800" dirty="0"/>
              <a:t> wird zur Verfügung gestellt (</a:t>
            </a:r>
            <a:r>
              <a:rPr lang="de-DE" sz="1800" i="1" dirty="0"/>
              <a:t>Anlage 5 – </a:t>
            </a:r>
            <a:r>
              <a:rPr lang="de-DE" sz="1800" dirty="0"/>
              <a:t>VV</a:t>
            </a:r>
            <a:r>
              <a:rPr lang="de-DE" sz="1800" i="1" dirty="0"/>
              <a:t>).</a:t>
            </a:r>
            <a:endParaRPr lang="de-DE" sz="1800" dirty="0"/>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23</a:t>
            </a:fld>
            <a:endParaRPr lang="de-DE"/>
          </a:p>
        </p:txBody>
      </p:sp>
    </p:spTree>
    <p:extLst>
      <p:ext uri="{BB962C8B-B14F-4D97-AF65-F5344CB8AC3E}">
        <p14:creationId xmlns:p14="http://schemas.microsoft.com/office/powerpoint/2010/main" val="3976051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Festlegung der Abschlussnote</a:t>
            </a:r>
            <a:br>
              <a:rPr lang="de-DE" b="1" dirty="0"/>
            </a:br>
            <a:r>
              <a:rPr lang="de-DE" sz="2700" b="1" dirty="0"/>
              <a:t>nach einer mündlichen Abweichungsprüfung</a:t>
            </a:r>
            <a:endParaRPr lang="de-DE" sz="2400" dirty="0"/>
          </a:p>
        </p:txBody>
      </p:sp>
      <p:sp>
        <p:nvSpPr>
          <p:cNvPr id="3" name="Inhaltsplatzhalter 2"/>
          <p:cNvSpPr>
            <a:spLocks noGrp="1"/>
          </p:cNvSpPr>
          <p:nvPr>
            <p:ph idx="1"/>
          </p:nvPr>
        </p:nvSpPr>
        <p:spPr/>
        <p:txBody>
          <a:bodyPr>
            <a:noAutofit/>
          </a:bodyPr>
          <a:lstStyle/>
          <a:p>
            <a:pPr>
              <a:lnSpc>
                <a:spcPct val="120000"/>
              </a:lnSpc>
              <a:spcBef>
                <a:spcPts val="600"/>
              </a:spcBef>
            </a:pPr>
            <a:r>
              <a:rPr lang="de-DE" sz="1600" dirty="0"/>
              <a:t>Nach jeder Prüfung oder jedem Block inhaltsgleicher Prüfungen berät der Fachprüfungsausschuss über die Prüfungsleistung. </a:t>
            </a:r>
          </a:p>
          <a:p>
            <a:pPr>
              <a:lnSpc>
                <a:spcPct val="120000"/>
              </a:lnSpc>
              <a:spcBef>
                <a:spcPts val="600"/>
              </a:spcBef>
            </a:pPr>
            <a:r>
              <a:rPr lang="de-DE" sz="1600" dirty="0"/>
              <a:t>Die Fachlehrkraft beurteilt die Prüfungsleistung und macht einen Bewertungsvorschlag. </a:t>
            </a:r>
          </a:p>
          <a:p>
            <a:pPr>
              <a:lnSpc>
                <a:spcPct val="120000"/>
              </a:lnSpc>
              <a:spcBef>
                <a:spcPts val="600"/>
              </a:spcBef>
            </a:pPr>
            <a:r>
              <a:rPr lang="de-DE" sz="1600" dirty="0"/>
              <a:t>Der Fachprüfungsausschuss berät und beschließt die Bewertung. </a:t>
            </a:r>
          </a:p>
          <a:p>
            <a:pPr>
              <a:lnSpc>
                <a:spcPct val="120000"/>
              </a:lnSpc>
              <a:spcBef>
                <a:spcPts val="600"/>
              </a:spcBef>
            </a:pPr>
            <a:r>
              <a:rPr lang="de-DE" sz="1600" dirty="0"/>
              <a:t>Das Ergebnis der mündlichen Prüfung wird in einer </a:t>
            </a:r>
            <a:r>
              <a:rPr lang="de-DE" sz="1600" i="1" dirty="0"/>
              <a:t>ganzen</a:t>
            </a:r>
            <a:r>
              <a:rPr lang="de-DE" sz="1600" dirty="0"/>
              <a:t> Note ausgedrückt und im Protokoll begründet.</a:t>
            </a:r>
          </a:p>
          <a:p>
            <a:pPr>
              <a:lnSpc>
                <a:spcPct val="120000"/>
              </a:lnSpc>
              <a:spcBef>
                <a:spcPts val="600"/>
              </a:spcBef>
            </a:pPr>
            <a:r>
              <a:rPr lang="de-DE" sz="1600" dirty="0"/>
              <a:t>Im Anschluss setzt der Prüfungsausschuss die Abschlussnote für das Fach fest. Gewichtung:   5 (Vornote) : 3 (Note der schriftlichen Prüfung) : 2 (Note der mündlichen Prüfung) –             APO-S I § 32 Abs. 3 </a:t>
            </a:r>
          </a:p>
          <a:p>
            <a:pPr>
              <a:lnSpc>
                <a:spcPct val="120000"/>
              </a:lnSpc>
              <a:spcBef>
                <a:spcPts val="600"/>
              </a:spcBef>
            </a:pPr>
            <a:r>
              <a:rPr lang="de-DE" sz="1600" dirty="0"/>
              <a:t>Ergeben sich bei der Berechnung der Abschlussnote Dezimalstellen, so ist nur in diesem Fall bis einschließlich Dezimalstelle 5 die bessere Note, in den anderen Fällen die schlechtere Note festzusetzen. </a:t>
            </a:r>
          </a:p>
          <a:p>
            <a:pPr>
              <a:lnSpc>
                <a:spcPct val="120000"/>
              </a:lnSpc>
              <a:spcBef>
                <a:spcPts val="600"/>
              </a:spcBef>
            </a:pPr>
            <a:r>
              <a:rPr lang="de-DE" sz="1600" b="1" dirty="0"/>
              <a:t>Die Abschlussnote wird in das Zeugnis übernommen</a:t>
            </a:r>
            <a:r>
              <a:rPr lang="de-DE" sz="1600" dirty="0"/>
              <a:t>, vgl. „</a:t>
            </a:r>
            <a:r>
              <a:rPr lang="de-DE" sz="1600" i="1" dirty="0"/>
              <a:t>Tabelle zur Ermittlung der Abschlussnote</a:t>
            </a:r>
            <a:r>
              <a:rPr lang="de-DE" sz="1600" dirty="0"/>
              <a:t>“ (</a:t>
            </a:r>
            <a:r>
              <a:rPr lang="de-DE" sz="1600" i="1" dirty="0"/>
              <a:t>Anlage 6</a:t>
            </a:r>
            <a:r>
              <a:rPr lang="de-DE" sz="1600" dirty="0"/>
              <a:t> – VV).</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24</a:t>
            </a:fld>
            <a:endParaRPr lang="de-DE"/>
          </a:p>
        </p:txBody>
      </p:sp>
    </p:spTree>
    <p:extLst>
      <p:ext uri="{BB962C8B-B14F-4D97-AF65-F5344CB8AC3E}">
        <p14:creationId xmlns:p14="http://schemas.microsoft.com/office/powerpoint/2010/main" val="2690482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Festlegung der Abschlussnote</a:t>
            </a:r>
            <a:br>
              <a:rPr lang="de-DE" b="1" dirty="0"/>
            </a:br>
            <a:r>
              <a:rPr lang="de-DE" sz="2700" b="1" dirty="0"/>
              <a:t>ohne mündliche Prüfung</a:t>
            </a:r>
            <a:endParaRPr lang="de-DE" sz="2700" b="1" strike="sngStrike" dirty="0"/>
          </a:p>
        </p:txBody>
      </p:sp>
      <p:sp>
        <p:nvSpPr>
          <p:cNvPr id="5" name="Inhaltsplatzhalter 2"/>
          <p:cNvSpPr>
            <a:spLocks noGrp="1"/>
          </p:cNvSpPr>
          <p:nvPr>
            <p:ph idx="1"/>
          </p:nvPr>
        </p:nvSpPr>
        <p:spPr/>
        <p:txBody>
          <a:bodyPr>
            <a:normAutofit/>
          </a:bodyPr>
          <a:lstStyle/>
          <a:p>
            <a:pPr marL="0" indent="0">
              <a:buNone/>
            </a:pPr>
            <a:r>
              <a:rPr lang="de-DE" sz="1800" b="1" dirty="0"/>
              <a:t>Abschlussnote: 50 % Vornote (Jahresnote) und 50 % Prüfungsnote</a:t>
            </a:r>
          </a:p>
          <a:p>
            <a:pPr defTabSz="354013">
              <a:buFont typeface="Wingdings" panose="05000000000000000000" pitchFamily="2" charset="2"/>
              <a:buChar char="Ø"/>
            </a:pPr>
            <a:r>
              <a:rPr lang="de-DE" sz="1800" dirty="0"/>
              <a:t>Vornote und Prüfungsnote stimmen überein: Sie bilden die Zeugnisnote.</a:t>
            </a:r>
          </a:p>
          <a:p>
            <a:pPr defTabSz="354013">
              <a:buFont typeface="Wingdings" panose="05000000000000000000" pitchFamily="2" charset="2"/>
              <a:buChar char="Ø"/>
            </a:pPr>
            <a:r>
              <a:rPr lang="de-DE" sz="1800" dirty="0"/>
              <a:t>Vornote und Prüfungsnote weichen um </a:t>
            </a:r>
            <a:r>
              <a:rPr lang="de-DE" sz="1800" b="1" dirty="0"/>
              <a:t>eine Notenstufe</a:t>
            </a:r>
            <a:r>
              <a:rPr lang="de-DE" sz="1800" dirty="0"/>
              <a:t> ab: Die Fachlehrkraft setzt die Zeugnisnote fest (Abstimmung mit Zweitkorrektor). Dies kann die bessere oder die schlechtere Note sein.</a:t>
            </a:r>
          </a:p>
          <a:p>
            <a:pPr defTabSz="354013" eaLnBrk="0" fontAlgn="base" hangingPunct="0">
              <a:buFont typeface="Wingdings" panose="05000000000000000000" pitchFamily="2" charset="2"/>
              <a:buChar char="Ø"/>
            </a:pPr>
            <a:r>
              <a:rPr lang="de-DE" sz="1800" dirty="0"/>
              <a:t>Vornote und Prüfungsnote weichen um </a:t>
            </a:r>
            <a:r>
              <a:rPr lang="de-DE" sz="1800" b="1" dirty="0"/>
              <a:t>zwei Notenstufen</a:t>
            </a:r>
            <a:r>
              <a:rPr lang="de-DE" sz="1800" dirty="0"/>
              <a:t> ab: Die Fachlehrkraft setzt die Zeugnisnote nach dem arithmetischen Mittel fest oder der Prüfling entscheidet sich für eine mündliche Prüfung.</a:t>
            </a:r>
          </a:p>
          <a:p>
            <a:pPr defTabSz="354013" eaLnBrk="0" fontAlgn="base" hangingPunct="0">
              <a:buFont typeface="Wingdings" panose="05000000000000000000" pitchFamily="2" charset="2"/>
              <a:buChar char="Ø"/>
            </a:pPr>
            <a:r>
              <a:rPr lang="de-DE" sz="1800" dirty="0"/>
              <a:t>Vornote und Prüfungsnote weichen um </a:t>
            </a:r>
            <a:r>
              <a:rPr lang="de-DE" sz="1800" b="1" dirty="0"/>
              <a:t>drei Notenstufen</a:t>
            </a:r>
            <a:r>
              <a:rPr lang="de-DE" sz="1800" dirty="0"/>
              <a:t> ab: Eine mündliche Prüfung findet statt.</a:t>
            </a:r>
          </a:p>
          <a:p>
            <a:pPr eaLnBrk="0" fontAlgn="base" hangingPunct="0"/>
            <a:endParaRPr lang="de-DE" sz="1800" dirty="0"/>
          </a:p>
          <a:p>
            <a:pPr marL="0" indent="0" eaLnBrk="0" fontAlgn="base" hangingPunct="0">
              <a:buNone/>
            </a:pPr>
            <a:endParaRPr lang="de-DE" sz="1800" dirty="0"/>
          </a:p>
          <a:p>
            <a:endParaRPr lang="de-DE" sz="1800" dirty="0"/>
          </a:p>
          <a:p>
            <a:endParaRPr lang="de-DE" sz="1800" dirty="0"/>
          </a:p>
        </p:txBody>
      </p:sp>
      <p:sp>
        <p:nvSpPr>
          <p:cNvPr id="3" name="Fußzeilenplatzhalter 2"/>
          <p:cNvSpPr>
            <a:spLocks noGrp="1"/>
          </p:cNvSpPr>
          <p:nvPr>
            <p:ph type="ftr" sz="quarter" idx="11"/>
          </p:nvPr>
        </p:nvSpPr>
        <p:spPr/>
        <p:txBody>
          <a:bodyPr/>
          <a:lstStyle/>
          <a:p>
            <a:r>
              <a:rPr lang="de-DE"/>
              <a:t>Durchführung Zentrale Prüfungen 10 - 2023</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25</a:t>
            </a:fld>
            <a:endParaRPr lang="de-DE"/>
          </a:p>
        </p:txBody>
      </p:sp>
    </p:spTree>
    <p:extLst>
      <p:ext uri="{BB962C8B-B14F-4D97-AF65-F5344CB8AC3E}">
        <p14:creationId xmlns:p14="http://schemas.microsoft.com/office/powerpoint/2010/main" val="2814476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600" b="1" dirty="0"/>
              <a:t>4  Weitere Informationsquellen</a:t>
            </a:r>
          </a:p>
        </p:txBody>
      </p:sp>
      <p:sp>
        <p:nvSpPr>
          <p:cNvPr id="2" name="Fußzeilenplatzhalter 1"/>
          <p:cNvSpPr>
            <a:spLocks noGrp="1"/>
          </p:cNvSpPr>
          <p:nvPr>
            <p:ph type="ftr" sz="quarter" idx="11"/>
          </p:nvPr>
        </p:nvSpPr>
        <p:spPr/>
        <p:txBody>
          <a:bodyPr/>
          <a:lstStyle/>
          <a:p>
            <a:r>
              <a:rPr lang="de-DE"/>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26</a:t>
            </a:fld>
            <a:endParaRPr lang="de-DE"/>
          </a:p>
        </p:txBody>
      </p:sp>
    </p:spTree>
    <p:extLst>
      <p:ext uri="{BB962C8B-B14F-4D97-AF65-F5344CB8AC3E}">
        <p14:creationId xmlns:p14="http://schemas.microsoft.com/office/powerpoint/2010/main" val="258805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spcBef>
                <a:spcPts val="1200"/>
              </a:spcBef>
            </a:pPr>
            <a:r>
              <a:rPr lang="de-DE" sz="4400" b="1" dirty="0"/>
              <a:t>Aktuelles</a:t>
            </a:r>
            <a:r>
              <a:rPr lang="de-DE" sz="4900" b="1" dirty="0"/>
              <a:t> zur ZP10</a:t>
            </a:r>
            <a:br>
              <a:rPr lang="de-DE" dirty="0"/>
            </a:br>
            <a:endParaRPr lang="de-DE" sz="1800" dirty="0"/>
          </a:p>
        </p:txBody>
      </p:sp>
      <p:sp>
        <p:nvSpPr>
          <p:cNvPr id="3" name="Fußzeilenplatzhalter 2"/>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27</a:t>
            </a:fld>
            <a:endParaRPr lang="de-DE"/>
          </a:p>
        </p:txBody>
      </p:sp>
      <p:sp>
        <p:nvSpPr>
          <p:cNvPr id="4" name="Textfeld 3"/>
          <p:cNvSpPr txBox="1"/>
          <p:nvPr/>
        </p:nvSpPr>
        <p:spPr>
          <a:xfrm>
            <a:off x="899592" y="1196752"/>
            <a:ext cx="7200800" cy="4732065"/>
          </a:xfrm>
          <a:prstGeom prst="rect">
            <a:avLst/>
          </a:prstGeom>
          <a:noFill/>
        </p:spPr>
        <p:txBody>
          <a:bodyPr wrap="square" rtlCol="0">
            <a:spAutoFit/>
          </a:bodyPr>
          <a:lstStyle/>
          <a:p>
            <a:pPr>
              <a:lnSpc>
                <a:spcPct val="150000"/>
              </a:lnSpc>
            </a:pPr>
            <a:r>
              <a:rPr lang="de-DE" b="1" dirty="0">
                <a:solidFill>
                  <a:srgbClr val="C00000"/>
                </a:solidFill>
              </a:rPr>
              <a:t>Aktuelle Informationen finden Sie im Bildungsportal:</a:t>
            </a:r>
          </a:p>
          <a:p>
            <a:pPr algn="ctr">
              <a:lnSpc>
                <a:spcPct val="150000"/>
              </a:lnSpc>
            </a:pPr>
            <a:r>
              <a:rPr lang="de-DE" sz="1500" dirty="0">
                <a:hlinkClick r:id="rId2"/>
              </a:rPr>
              <a:t>www.standardsicherung.schulministerium.nrw.de/cms/zentrale-pruefungen-10/uebersicht</a:t>
            </a:r>
            <a:endParaRPr lang="de-DE" sz="1500" dirty="0"/>
          </a:p>
          <a:p>
            <a:pPr>
              <a:lnSpc>
                <a:spcPct val="150000"/>
              </a:lnSpc>
            </a:pPr>
            <a:endParaRPr lang="de-DE" sz="1200" dirty="0"/>
          </a:p>
          <a:p>
            <a:pPr>
              <a:lnSpc>
                <a:spcPct val="150000"/>
              </a:lnSpc>
            </a:pPr>
            <a:endParaRPr lang="de-DE" sz="1200" dirty="0"/>
          </a:p>
          <a:p>
            <a:pPr>
              <a:lnSpc>
                <a:spcPct val="150000"/>
              </a:lnSpc>
            </a:pPr>
            <a:endParaRPr lang="de-DE" dirty="0"/>
          </a:p>
          <a:p>
            <a:pPr>
              <a:lnSpc>
                <a:spcPct val="150000"/>
              </a:lnSpc>
            </a:pPr>
            <a:endParaRPr lang="de-DE" dirty="0"/>
          </a:p>
          <a:p>
            <a:pPr>
              <a:lnSpc>
                <a:spcPct val="150000"/>
              </a:lnSpc>
            </a:pPr>
            <a:endParaRPr lang="de-DE" dirty="0"/>
          </a:p>
          <a:p>
            <a:pPr>
              <a:lnSpc>
                <a:spcPct val="150000"/>
              </a:lnSpc>
            </a:pPr>
            <a:endParaRPr lang="de-DE" dirty="0"/>
          </a:p>
          <a:p>
            <a:pPr>
              <a:lnSpc>
                <a:spcPct val="150000"/>
              </a:lnSpc>
            </a:pPr>
            <a:endParaRPr lang="de-DE" dirty="0"/>
          </a:p>
          <a:p>
            <a:pPr>
              <a:lnSpc>
                <a:spcPct val="150000"/>
              </a:lnSpc>
            </a:pPr>
            <a:endParaRPr lang="de-DE" dirty="0"/>
          </a:p>
          <a:p>
            <a:pPr>
              <a:lnSpc>
                <a:spcPct val="150000"/>
              </a:lnSpc>
            </a:pPr>
            <a:endParaRPr lang="de-DE" dirty="0"/>
          </a:p>
          <a:p>
            <a:pPr>
              <a:lnSpc>
                <a:spcPct val="150000"/>
              </a:lnSpc>
            </a:pPr>
            <a:endParaRPr lang="de-DE" dirty="0"/>
          </a:p>
        </p:txBody>
      </p:sp>
      <p:pic>
        <p:nvPicPr>
          <p:cNvPr id="6" name="Grafik 5"/>
          <p:cNvPicPr>
            <a:picLocks noChangeAspect="1"/>
          </p:cNvPicPr>
          <p:nvPr/>
        </p:nvPicPr>
        <p:blipFill rotWithShape="1">
          <a:blip r:embed="rId3"/>
          <a:srcRect l="1794" r="3151" b="1156"/>
          <a:stretch/>
        </p:blipFill>
        <p:spPr>
          <a:xfrm>
            <a:off x="971600" y="1988840"/>
            <a:ext cx="7632848" cy="3816424"/>
          </a:xfrm>
          <a:prstGeom prst="rect">
            <a:avLst/>
          </a:prstGeom>
        </p:spPr>
      </p:pic>
    </p:spTree>
    <p:extLst>
      <p:ext uri="{BB962C8B-B14F-4D97-AF65-F5344CB8AC3E}">
        <p14:creationId xmlns:p14="http://schemas.microsoft.com/office/powerpoint/2010/main" val="3478152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Übungsmaterialien</a:t>
            </a:r>
          </a:p>
        </p:txBody>
      </p:sp>
      <p:sp>
        <p:nvSpPr>
          <p:cNvPr id="3" name="Inhaltsplatzhalter 2"/>
          <p:cNvSpPr>
            <a:spLocks noGrp="1"/>
          </p:cNvSpPr>
          <p:nvPr>
            <p:ph idx="1"/>
          </p:nvPr>
        </p:nvSpPr>
        <p:spPr/>
        <p:txBody>
          <a:bodyPr>
            <a:normAutofit/>
          </a:bodyPr>
          <a:lstStyle/>
          <a:p>
            <a:pPr>
              <a:spcAft>
                <a:spcPts val="600"/>
              </a:spcAft>
            </a:pPr>
            <a:r>
              <a:rPr lang="de-DE" sz="1800" dirty="0"/>
              <a:t>Prüfungsarbeiten mit Bewertungsvorgaben aus den vorausgegangenen drei Prüfungsjahren stehen den Schulen zu Lehr- und Lernzwecken mit schulspezifischen Zugangsdaten im Bildungsportal zur Verfügung:</a:t>
            </a:r>
          </a:p>
          <a:p>
            <a:pPr marL="355600" indent="0">
              <a:spcBef>
                <a:spcPts val="400"/>
              </a:spcBef>
              <a:buNone/>
            </a:pPr>
            <a:r>
              <a:rPr lang="de-DE" sz="1450" u="sng" dirty="0">
                <a:hlinkClick r:id="rId2"/>
              </a:rPr>
              <a:t>www.standardsicherung.schulministerium.nrw.de/cms/zentrale-pruefungen-10/pruefungsaufgaben</a:t>
            </a:r>
            <a:endParaRPr lang="de-DE" sz="1450" u="sng" dirty="0"/>
          </a:p>
          <a:p>
            <a:pPr>
              <a:spcBef>
                <a:spcPts val="1200"/>
              </a:spcBef>
            </a:pPr>
            <a:r>
              <a:rPr lang="de-DE" sz="1800" dirty="0"/>
              <a:t>Die Lehrkräfte sowie Schülerinnen und Schüler haben Anspruch auf Einsicht in die Aufgabenstellungen und Auswertungsanleitungen. </a:t>
            </a:r>
          </a:p>
          <a:p>
            <a:r>
              <a:rPr lang="de-DE" sz="1800" dirty="0"/>
              <a:t>Die Schulleitung hat die Zugangsdaten und regelt die Verteilung der Prüfungsmaterialien.</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28</a:t>
            </a:fld>
            <a:endParaRPr lang="de-DE"/>
          </a:p>
        </p:txBody>
      </p:sp>
    </p:spTree>
    <p:extLst>
      <p:ext uri="{BB962C8B-B14F-4D97-AF65-F5344CB8AC3E}">
        <p14:creationId xmlns:p14="http://schemas.microsoft.com/office/powerpoint/2010/main" val="1878596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fontScale="90000"/>
          </a:bodyPr>
          <a:lstStyle/>
          <a:p>
            <a:r>
              <a:rPr lang="de-DE" b="1" dirty="0"/>
              <a:t>Sonderregelungen</a:t>
            </a:r>
            <a:br>
              <a:rPr lang="de-DE" b="1" dirty="0"/>
            </a:br>
            <a:br>
              <a:rPr lang="de-DE" b="1" dirty="0"/>
            </a:br>
            <a:r>
              <a:rPr lang="de-DE" sz="3200" b="0" cap="none" dirty="0"/>
              <a:t>- nur bei Bedarf einsetzen -</a:t>
            </a:r>
          </a:p>
        </p:txBody>
      </p:sp>
      <p:sp>
        <p:nvSpPr>
          <p:cNvPr id="3" name="Fußzeilenplatzhalter 2"/>
          <p:cNvSpPr>
            <a:spLocks noGrp="1"/>
          </p:cNvSpPr>
          <p:nvPr>
            <p:ph type="ftr" sz="quarter" idx="11"/>
          </p:nvPr>
        </p:nvSpPr>
        <p:spPr/>
        <p:txBody>
          <a:bodyPr/>
          <a:lstStyle/>
          <a:p>
            <a:r>
              <a:rPr lang="de-DE"/>
              <a:t>Durchführung Zentrale Prüfungen 10 - 2023</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29</a:t>
            </a:fld>
            <a:endParaRPr lang="de-DE"/>
          </a:p>
        </p:txBody>
      </p:sp>
    </p:spTree>
    <p:extLst>
      <p:ext uri="{BB962C8B-B14F-4D97-AF65-F5344CB8AC3E}">
        <p14:creationId xmlns:p14="http://schemas.microsoft.com/office/powerpoint/2010/main" val="330676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a:t>1  Hinweise zur Durchführung der Prüfungen</a:t>
            </a:r>
          </a:p>
        </p:txBody>
      </p:sp>
      <p:sp>
        <p:nvSpPr>
          <p:cNvPr id="2" name="Fußzeilenplatzhalter 1"/>
          <p:cNvSpPr>
            <a:spLocks noGrp="1"/>
          </p:cNvSpPr>
          <p:nvPr>
            <p:ph type="ftr" sz="quarter" idx="11"/>
          </p:nvPr>
        </p:nvSpPr>
        <p:spPr/>
        <p:txBody>
          <a:bodyPr/>
          <a:lstStyle/>
          <a:p>
            <a:r>
              <a:rPr lang="de-DE"/>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3</a:t>
            </a:fld>
            <a:endParaRPr lang="de-DE"/>
          </a:p>
        </p:txBody>
      </p:sp>
    </p:spTree>
    <p:extLst>
      <p:ext uri="{BB962C8B-B14F-4D97-AF65-F5344CB8AC3E}">
        <p14:creationId xmlns:p14="http://schemas.microsoft.com/office/powerpoint/2010/main" val="88211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a:t>Besondere Regelungen für neu zugewanderte Schülerinnen und Schüler </a:t>
            </a:r>
            <a:endParaRPr lang="de-DE" sz="3600" dirty="0"/>
          </a:p>
        </p:txBody>
      </p:sp>
      <p:sp>
        <p:nvSpPr>
          <p:cNvPr id="3" name="Inhaltsplatzhalter 2"/>
          <p:cNvSpPr>
            <a:spLocks noGrp="1"/>
          </p:cNvSpPr>
          <p:nvPr>
            <p:ph idx="1"/>
          </p:nvPr>
        </p:nvSpPr>
        <p:spPr/>
        <p:txBody>
          <a:bodyPr>
            <a:noAutofit/>
          </a:bodyPr>
          <a:lstStyle/>
          <a:p>
            <a:pPr marL="0" indent="0">
              <a:spcBef>
                <a:spcPts val="1200"/>
              </a:spcBef>
              <a:buNone/>
            </a:pPr>
            <a:r>
              <a:rPr lang="de-DE" sz="1800" b="1" dirty="0"/>
              <a:t>Englisch</a:t>
            </a:r>
            <a:endParaRPr lang="de-DE" sz="1800" dirty="0"/>
          </a:p>
          <a:p>
            <a:pPr marL="0" indent="0" defTabSz="449263">
              <a:buNone/>
              <a:tabLst>
                <a:tab pos="361950" algn="l"/>
              </a:tabLst>
            </a:pPr>
            <a:r>
              <a:rPr lang="de-DE" sz="1800" dirty="0"/>
              <a:t>Die Regelungen des § 5 Abs. 3 und 4 APO-S I sowie der Erlass Sprachprüfung (Feststellungsprüfung) anstelle von Pflichtfremdsprachen oder Wahlpflichtfremdsprachen (BASS 13 - 61 Nr. 1) bleiben unberührt. </a:t>
            </a:r>
          </a:p>
          <a:p>
            <a:pPr marL="0" indent="0" defTabSz="449263">
              <a:spcBef>
                <a:spcPts val="1200"/>
              </a:spcBef>
              <a:buNone/>
              <a:tabLst>
                <a:tab pos="361950" algn="l"/>
              </a:tabLst>
            </a:pPr>
            <a:r>
              <a:rPr lang="de-DE" sz="1800" b="1" dirty="0"/>
              <a:t>Hilfsmittel für Deutsch und Mathematik</a:t>
            </a:r>
          </a:p>
          <a:p>
            <a:pPr marL="0" indent="0">
              <a:buNone/>
              <a:tabLst>
                <a:tab pos="361950" algn="l"/>
              </a:tabLst>
            </a:pPr>
            <a:r>
              <a:rPr lang="de-DE" sz="1800" dirty="0"/>
              <a:t>Für neu zugewanderte Schülerinnen und Schüler, die mit Beginn der Klasse 9 oder später nach NRW gekommen sind, kann die Schulleitung die Benutzung eines zweisprachigen Wörterbuches in ihrer Herkunftssprache oder ein deutschsprachiges Wörterbuch mit geeigneten Erklärungen oder Abbildungen zulassen – Bedingung: sie müssen im Unterricht regelmäßig verwendet worden sein.</a:t>
            </a:r>
          </a:p>
          <a:p>
            <a:pPr marL="0" indent="0">
              <a:spcBef>
                <a:spcPts val="1800"/>
              </a:spcBef>
              <a:buNone/>
              <a:tabLst>
                <a:tab pos="361950" algn="l"/>
              </a:tabLst>
            </a:pPr>
            <a:r>
              <a:rPr lang="de-DE" sz="1800" b="1" dirty="0"/>
              <a:t>Sollten im Einzelfall darüber hinaus besondere Regelungen notwendig sein, so ist die Entscheidung darüber im Einvernehmen mit der oberen Schulaufsicht zu treffen.</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30</a:t>
            </a:fld>
            <a:endParaRPr lang="de-DE"/>
          </a:p>
        </p:txBody>
      </p:sp>
    </p:spTree>
    <p:extLst>
      <p:ext uri="{BB962C8B-B14F-4D97-AF65-F5344CB8AC3E}">
        <p14:creationId xmlns:p14="http://schemas.microsoft.com/office/powerpoint/2010/main" val="3965440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143000"/>
          </a:xfrm>
        </p:spPr>
        <p:txBody>
          <a:bodyPr>
            <a:normAutofit fontScale="90000"/>
          </a:bodyPr>
          <a:lstStyle/>
          <a:p>
            <a:r>
              <a:rPr lang="de-DE" b="1" dirty="0"/>
              <a:t>Schriftliche Prüfungen</a:t>
            </a:r>
            <a:br>
              <a:rPr lang="de-DE" b="1" dirty="0"/>
            </a:br>
            <a:r>
              <a:rPr lang="de-DE" b="1" dirty="0"/>
              <a:t>Termine 2023</a:t>
            </a:r>
            <a:endParaRPr lang="de-DE" dirty="0"/>
          </a:p>
        </p:txBody>
      </p:sp>
      <p:sp>
        <p:nvSpPr>
          <p:cNvPr id="3" name="Inhaltsplatzhalter 2"/>
          <p:cNvSpPr>
            <a:spLocks noGrp="1"/>
          </p:cNvSpPr>
          <p:nvPr>
            <p:ph idx="1"/>
          </p:nvPr>
        </p:nvSpPr>
        <p:spPr>
          <a:xfrm>
            <a:off x="466276" y="1556792"/>
            <a:ext cx="8229600" cy="4525963"/>
          </a:xfrm>
        </p:spPr>
        <p:txBody>
          <a:bodyPr/>
          <a:lstStyle/>
          <a:p>
            <a:pPr marL="0" indent="0" defTabSz="541338">
              <a:buNone/>
            </a:pPr>
            <a:r>
              <a:rPr lang="de-DE" b="1" dirty="0"/>
              <a:t>	</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3099825744"/>
              </p:ext>
            </p:extLst>
          </p:nvPr>
        </p:nvGraphicFramePr>
        <p:xfrm>
          <a:off x="1475656" y="1988840"/>
          <a:ext cx="6552729" cy="2059424"/>
        </p:xfrm>
        <a:graphic>
          <a:graphicData uri="http://schemas.openxmlformats.org/drawingml/2006/table">
            <a:tbl>
              <a:tblPr firstRow="1" bandRow="1">
                <a:tableStyleId>{5C22544A-7EE6-4342-B048-85BDC9FD1C3A}</a:tableStyleId>
              </a:tblPr>
              <a:tblGrid>
                <a:gridCol w="1512169">
                  <a:extLst>
                    <a:ext uri="{9D8B030D-6E8A-4147-A177-3AD203B41FA5}">
                      <a16:colId xmlns:a16="http://schemas.microsoft.com/office/drawing/2014/main" val="20000"/>
                    </a:ext>
                  </a:extLst>
                </a:gridCol>
                <a:gridCol w="2599837">
                  <a:extLst>
                    <a:ext uri="{9D8B030D-6E8A-4147-A177-3AD203B41FA5}">
                      <a16:colId xmlns:a16="http://schemas.microsoft.com/office/drawing/2014/main" val="20001"/>
                    </a:ext>
                  </a:extLst>
                </a:gridCol>
                <a:gridCol w="2440723">
                  <a:extLst>
                    <a:ext uri="{9D8B030D-6E8A-4147-A177-3AD203B41FA5}">
                      <a16:colId xmlns:a16="http://schemas.microsoft.com/office/drawing/2014/main" val="20002"/>
                    </a:ext>
                  </a:extLst>
                </a:gridCol>
              </a:tblGrid>
              <a:tr h="514856">
                <a:tc>
                  <a:txBody>
                    <a:bodyPr/>
                    <a:lstStyle/>
                    <a:p>
                      <a:pPr algn="ctr"/>
                      <a:r>
                        <a:rPr lang="de-DE" b="1" dirty="0"/>
                        <a:t>2023</a:t>
                      </a:r>
                    </a:p>
                  </a:txBody>
                  <a:tcPr anchor="ctr">
                    <a:solidFill>
                      <a:schemeClr val="accent3">
                        <a:lumMod val="75000"/>
                      </a:schemeClr>
                    </a:solidFill>
                  </a:tcPr>
                </a:tc>
                <a:tc>
                  <a:txBody>
                    <a:bodyPr/>
                    <a:lstStyle/>
                    <a:p>
                      <a:pPr algn="ctr"/>
                      <a:r>
                        <a:rPr lang="de-DE" dirty="0"/>
                        <a:t>Haupttermin</a:t>
                      </a:r>
                    </a:p>
                  </a:txBody>
                  <a:tcPr anchor="ctr">
                    <a:solidFill>
                      <a:schemeClr val="accent3">
                        <a:lumMod val="75000"/>
                      </a:schemeClr>
                    </a:solidFill>
                  </a:tcPr>
                </a:tc>
                <a:tc>
                  <a:txBody>
                    <a:bodyPr/>
                    <a:lstStyle/>
                    <a:p>
                      <a:pPr algn="ctr"/>
                      <a:r>
                        <a:rPr lang="de-DE" dirty="0"/>
                        <a:t>Nachschreibtermin</a:t>
                      </a:r>
                    </a:p>
                  </a:txBody>
                  <a:tcPr anchor="ctr">
                    <a:solidFill>
                      <a:schemeClr val="accent3">
                        <a:lumMod val="75000"/>
                      </a:schemeClr>
                    </a:solidFill>
                  </a:tcPr>
                </a:tc>
                <a:extLst>
                  <a:ext uri="{0D108BD9-81ED-4DB2-BD59-A6C34878D82A}">
                    <a16:rowId xmlns:a16="http://schemas.microsoft.com/office/drawing/2014/main" val="10000"/>
                  </a:ext>
                </a:extLst>
              </a:tr>
              <a:tr h="514856">
                <a:tc>
                  <a:txBody>
                    <a:bodyPr/>
                    <a:lstStyle/>
                    <a:p>
                      <a:r>
                        <a:rPr lang="de-DE" dirty="0"/>
                        <a:t>Deutsch</a:t>
                      </a:r>
                    </a:p>
                  </a:txBody>
                  <a:tcPr anchor="ctr">
                    <a:solidFill>
                      <a:schemeClr val="accent3">
                        <a:lumMod val="60000"/>
                        <a:lumOff val="40000"/>
                      </a:schemeClr>
                    </a:solidFill>
                  </a:tcPr>
                </a:tc>
                <a:tc>
                  <a:txBody>
                    <a:bodyPr/>
                    <a:lstStyle/>
                    <a:p>
                      <a:pPr algn="l">
                        <a:tabLst>
                          <a:tab pos="1254125" algn="l"/>
                        </a:tabLst>
                      </a:pPr>
                      <a:r>
                        <a:rPr lang="de-DE" strike="noStrike" dirty="0"/>
                        <a:t>Donnerstag, 04. Mai </a:t>
                      </a:r>
                    </a:p>
                  </a:txBody>
                  <a:tcPr anchor="ctr">
                    <a:solidFill>
                      <a:schemeClr val="accent3">
                        <a:lumMod val="60000"/>
                        <a:lumOff val="40000"/>
                      </a:schemeClr>
                    </a:solidFill>
                  </a:tcPr>
                </a:tc>
                <a:tc>
                  <a:txBody>
                    <a:bodyPr/>
                    <a:lstStyle/>
                    <a:p>
                      <a:pPr>
                        <a:tabLst>
                          <a:tab pos="1254125" algn="l"/>
                        </a:tabLst>
                      </a:pPr>
                      <a:r>
                        <a:rPr lang="de-DE" strike="noStrike" dirty="0"/>
                        <a:t>Dienstag, 16. Mai </a:t>
                      </a:r>
                    </a:p>
                  </a:txBody>
                  <a:tcPr anchor="ctr">
                    <a:solidFill>
                      <a:schemeClr val="accent3">
                        <a:lumMod val="60000"/>
                        <a:lumOff val="40000"/>
                      </a:schemeClr>
                    </a:solidFill>
                  </a:tcPr>
                </a:tc>
                <a:extLst>
                  <a:ext uri="{0D108BD9-81ED-4DB2-BD59-A6C34878D82A}">
                    <a16:rowId xmlns:a16="http://schemas.microsoft.com/office/drawing/2014/main" val="10001"/>
                  </a:ext>
                </a:extLst>
              </a:tr>
              <a:tr h="514856">
                <a:tc>
                  <a:txBody>
                    <a:bodyPr/>
                    <a:lstStyle/>
                    <a:p>
                      <a:r>
                        <a:rPr lang="de-DE" dirty="0"/>
                        <a:t>Englisch</a:t>
                      </a:r>
                    </a:p>
                  </a:txBody>
                  <a:tcPr anchor="ctr">
                    <a:solidFill>
                      <a:schemeClr val="accent3">
                        <a:lumMod val="40000"/>
                        <a:lumOff val="60000"/>
                      </a:schemeClr>
                    </a:solidFill>
                  </a:tcPr>
                </a:tc>
                <a:tc>
                  <a:txBody>
                    <a:bodyPr/>
                    <a:lstStyle/>
                    <a:p>
                      <a:pPr algn="l" defTabSz="252413">
                        <a:tabLst>
                          <a:tab pos="1254125" algn="l"/>
                        </a:tabLst>
                      </a:pPr>
                      <a:r>
                        <a:rPr lang="de-DE" strike="noStrike" dirty="0"/>
                        <a:t>Dienstag, 09. Mai </a:t>
                      </a:r>
                    </a:p>
                  </a:txBody>
                  <a:tcPr anchor="ctr">
                    <a:solidFill>
                      <a:schemeClr val="accent3">
                        <a:lumMod val="40000"/>
                        <a:lumOff val="60000"/>
                      </a:schemeClr>
                    </a:solidFill>
                  </a:tcPr>
                </a:tc>
                <a:tc>
                  <a:txBody>
                    <a:bodyPr/>
                    <a:lstStyle/>
                    <a:p>
                      <a:pPr>
                        <a:tabLst>
                          <a:tab pos="1254125" algn="l"/>
                        </a:tabLst>
                      </a:pPr>
                      <a:r>
                        <a:rPr lang="de-DE" strike="noStrike" dirty="0"/>
                        <a:t>Mittwoch, 17. Mai </a:t>
                      </a:r>
                    </a:p>
                  </a:txBody>
                  <a:tcPr anchor="ctr">
                    <a:solidFill>
                      <a:schemeClr val="accent3">
                        <a:lumMod val="40000"/>
                        <a:lumOff val="60000"/>
                      </a:schemeClr>
                    </a:solidFill>
                  </a:tcPr>
                </a:tc>
                <a:extLst>
                  <a:ext uri="{0D108BD9-81ED-4DB2-BD59-A6C34878D82A}">
                    <a16:rowId xmlns:a16="http://schemas.microsoft.com/office/drawing/2014/main" val="10002"/>
                  </a:ext>
                </a:extLst>
              </a:tr>
              <a:tr h="514856">
                <a:tc>
                  <a:txBody>
                    <a:bodyPr/>
                    <a:lstStyle/>
                    <a:p>
                      <a:r>
                        <a:rPr lang="de-DE" dirty="0"/>
                        <a:t>Mathematik</a:t>
                      </a:r>
                    </a:p>
                  </a:txBody>
                  <a:tcPr anchor="ctr">
                    <a:solidFill>
                      <a:schemeClr val="accent3">
                        <a:lumMod val="60000"/>
                        <a:lumOff val="40000"/>
                      </a:schemeClr>
                    </a:solidFill>
                  </a:tcPr>
                </a:tc>
                <a:tc>
                  <a:txBody>
                    <a:bodyPr/>
                    <a:lstStyle/>
                    <a:p>
                      <a:pPr algn="l" defTabSz="252413">
                        <a:tabLst>
                          <a:tab pos="1254125" algn="l"/>
                        </a:tabLst>
                      </a:pPr>
                      <a:r>
                        <a:rPr lang="de-DE" strike="noStrike" dirty="0"/>
                        <a:t>Donnerstag, 11. Mai </a:t>
                      </a:r>
                    </a:p>
                  </a:txBody>
                  <a:tcPr anchor="ctr">
                    <a:solidFill>
                      <a:schemeClr val="accent3">
                        <a:lumMod val="60000"/>
                        <a:lumOff val="40000"/>
                      </a:schemeClr>
                    </a:solidFill>
                  </a:tcPr>
                </a:tc>
                <a:tc>
                  <a:txBody>
                    <a:bodyPr/>
                    <a:lstStyle/>
                    <a:p>
                      <a:pPr defTabSz="1254125">
                        <a:tabLst/>
                      </a:pPr>
                      <a:r>
                        <a:rPr lang="de-DE" strike="noStrike" dirty="0"/>
                        <a:t>Dienstag, 23. Mai</a:t>
                      </a:r>
                    </a:p>
                  </a:txBody>
                  <a:tcPr anchor="ctr">
                    <a:solidFill>
                      <a:schemeClr val="accent3">
                        <a:lumMod val="60000"/>
                        <a:lumOff val="40000"/>
                      </a:schemeClr>
                    </a:solidFill>
                  </a:tcPr>
                </a:tc>
                <a:extLst>
                  <a:ext uri="{0D108BD9-81ED-4DB2-BD59-A6C34878D82A}">
                    <a16:rowId xmlns:a16="http://schemas.microsoft.com/office/drawing/2014/main" val="10003"/>
                  </a:ext>
                </a:extLst>
              </a:tr>
            </a:tbl>
          </a:graphicData>
        </a:graphic>
      </p:graphicFrame>
      <p:sp>
        <p:nvSpPr>
          <p:cNvPr id="5" name="Rechteck 4"/>
          <p:cNvSpPr/>
          <p:nvPr/>
        </p:nvSpPr>
        <p:spPr>
          <a:xfrm>
            <a:off x="859938" y="4445408"/>
            <a:ext cx="4494500" cy="369332"/>
          </a:xfrm>
          <a:prstGeom prst="rect">
            <a:avLst/>
          </a:prstGeom>
        </p:spPr>
        <p:txBody>
          <a:bodyPr wrap="none">
            <a:spAutoFit/>
          </a:bodyPr>
          <a:lstStyle/>
          <a:p>
            <a:r>
              <a:rPr lang="de-DE" b="1" dirty="0"/>
              <a:t>Alle Prüfungen beginnen jeweils um 9.00 Uhr.</a:t>
            </a:r>
          </a:p>
        </p:txBody>
      </p:sp>
      <p:sp>
        <p:nvSpPr>
          <p:cNvPr id="7" name="Rechteck 6"/>
          <p:cNvSpPr/>
          <p:nvPr/>
        </p:nvSpPr>
        <p:spPr>
          <a:xfrm>
            <a:off x="859938" y="4941168"/>
            <a:ext cx="7600494" cy="1528624"/>
          </a:xfrm>
          <a:prstGeom prst="rect">
            <a:avLst/>
          </a:prstGeom>
        </p:spPr>
        <p:txBody>
          <a:bodyPr wrap="square">
            <a:spAutoFit/>
          </a:bodyPr>
          <a:lstStyle/>
          <a:p>
            <a:pPr>
              <a:spcAft>
                <a:spcPts val="400"/>
              </a:spcAft>
            </a:pPr>
            <a:r>
              <a:rPr lang="de-DE" dirty="0"/>
              <a:t>Im Anschluss an die schriftlichen Prüfungen findet Unterricht nach Plan statt. </a:t>
            </a:r>
          </a:p>
          <a:p>
            <a:r>
              <a:rPr lang="de-DE" b="1" dirty="0"/>
              <a:t>Es gibt jeweils </a:t>
            </a:r>
            <a:r>
              <a:rPr lang="de-DE" b="1" u="sng" dirty="0"/>
              <a:t>keinen</a:t>
            </a:r>
            <a:r>
              <a:rPr lang="de-DE" b="1" dirty="0"/>
              <a:t> weiteren Nachschreibtermin mit zentral gestellten Aufgaben! </a:t>
            </a:r>
            <a:r>
              <a:rPr lang="de-DE" dirty="0"/>
              <a:t>Prüflinge, die an den gesetzten Prüfungsterminen nicht teilnehmen können, meldet die Schule der oberen Schulaufsicht. Diese trifft eine Einzelfallregelung.</a:t>
            </a:r>
          </a:p>
        </p:txBody>
      </p:sp>
      <p:sp>
        <p:nvSpPr>
          <p:cNvPr id="6" name="Fußzeilenplatzhalter 5"/>
          <p:cNvSpPr>
            <a:spLocks noGrp="1"/>
          </p:cNvSpPr>
          <p:nvPr>
            <p:ph type="ftr" sz="quarter" idx="11"/>
          </p:nvPr>
        </p:nvSpPr>
        <p:spPr/>
        <p:txBody>
          <a:bodyPr/>
          <a:lstStyle/>
          <a:p>
            <a:r>
              <a:rPr lang="de-DE"/>
              <a:t>Durchführung Zentrale Prüfungen 10 - 2023</a:t>
            </a:r>
            <a:endParaRPr lang="de-DE" dirty="0"/>
          </a:p>
        </p:txBody>
      </p:sp>
      <p:sp>
        <p:nvSpPr>
          <p:cNvPr id="8" name="Foliennummernplatzhalter 7"/>
          <p:cNvSpPr>
            <a:spLocks noGrp="1"/>
          </p:cNvSpPr>
          <p:nvPr>
            <p:ph type="sldNum" sz="quarter" idx="12"/>
          </p:nvPr>
        </p:nvSpPr>
        <p:spPr/>
        <p:txBody>
          <a:bodyPr/>
          <a:lstStyle/>
          <a:p>
            <a:fld id="{8E9C587C-AD05-4734-A67E-492A73E482D8}" type="slidenum">
              <a:rPr lang="de-DE" smtClean="0"/>
              <a:t>4</a:t>
            </a:fld>
            <a:endParaRPr lang="de-DE"/>
          </a:p>
        </p:txBody>
      </p:sp>
    </p:spTree>
    <p:extLst>
      <p:ext uri="{BB962C8B-B14F-4D97-AF65-F5344CB8AC3E}">
        <p14:creationId xmlns:p14="http://schemas.microsoft.com/office/powerpoint/2010/main" val="1809278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txBody>
          <a:bodyPr>
            <a:normAutofit fontScale="90000"/>
          </a:bodyPr>
          <a:lstStyle/>
          <a:p>
            <a:r>
              <a:rPr lang="de-DE" b="1" dirty="0"/>
              <a:t>Bearbeitungsdauer EESA</a:t>
            </a:r>
            <a:br>
              <a:rPr lang="de-DE" b="1" dirty="0"/>
            </a:br>
            <a:r>
              <a:rPr lang="de-DE" sz="3100" b="1" dirty="0"/>
              <a:t>Erweiterter Erster Schulabschluss</a:t>
            </a:r>
            <a:endParaRPr lang="de-DE" sz="3100" dirty="0"/>
          </a:p>
        </p:txBody>
      </p:sp>
      <p:sp>
        <p:nvSpPr>
          <p:cNvPr id="5" name="Fußzeilenplatzhalter 4"/>
          <p:cNvSpPr>
            <a:spLocks noGrp="1"/>
          </p:cNvSpPr>
          <p:nvPr>
            <p:ph type="ftr" sz="quarter" idx="11"/>
          </p:nvPr>
        </p:nvSpPr>
        <p:spPr/>
        <p:txBody>
          <a:bodyPr/>
          <a:lstStyle/>
          <a:p>
            <a:r>
              <a:rPr lang="de-DE"/>
              <a:t>Durchführung Zentrale Prüfungen 10 - 2023</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5</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3269969392"/>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dirty="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a:effectLst/>
                          <a:latin typeface="+mn-lt"/>
                          <a:ea typeface="Times New Roman"/>
                        </a:rPr>
                        <a:t>30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a:effectLst/>
                          <a:latin typeface="+mn-lt"/>
                          <a:ea typeface="Times New Roman"/>
                        </a:rPr>
                        <a:t>ca. 20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a:effectLst/>
                          <a:latin typeface="+mn-lt"/>
                          <a:ea typeface="Times New Roman"/>
                        </a:rPr>
                        <a:t>30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95</a:t>
                      </a:r>
                      <a:r>
                        <a:rPr lang="de-DE" sz="1600" i="1" baseline="0">
                          <a:effectLst/>
                          <a:latin typeface="Calibri"/>
                          <a:ea typeface="Times New Roman"/>
                        </a:rPr>
                        <a:t>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268605">
                        <a:spcAft>
                          <a:spcPts val="0"/>
                        </a:spcAft>
                      </a:pPr>
                      <a:r>
                        <a:rPr lang="de-DE" sz="1600" i="1">
                          <a:effectLst/>
                          <a:latin typeface="Calibri"/>
                          <a:ea typeface="Times New Roman"/>
                        </a:rPr>
                        <a:t>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60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kern="1200">
                          <a:solidFill>
                            <a:schemeClr val="tx1"/>
                          </a:solidFill>
                          <a:effectLst/>
                          <a:latin typeface="Calibri"/>
                          <a:ea typeface="Times New Roman"/>
                          <a:cs typeface="+mn-cs"/>
                        </a:rPr>
                        <a:t>Bearbeitungsdauer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600" i="1" kern="1200" dirty="0">
                          <a:solidFill>
                            <a:schemeClr val="tx1"/>
                          </a:solidFill>
                          <a:effectLst/>
                          <a:latin typeface="Calibri"/>
                          <a:ea typeface="Times New Roman"/>
                          <a:cs typeface="+mn-cs"/>
                        </a:rPr>
                        <a:t>125 Minuten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defTabSz="914400" rtl="0" eaLnBrk="1" latinLnBrk="0" hangingPunct="1">
                        <a:spcAft>
                          <a:spcPts val="0"/>
                        </a:spcAft>
                      </a:pPr>
                      <a:r>
                        <a:rPr lang="de-DE" sz="1600" i="1" kern="1200">
                          <a:solidFill>
                            <a:schemeClr val="tx1"/>
                          </a:solidFill>
                          <a:effectLst/>
                          <a:latin typeface="Calibri"/>
                          <a:ea typeface="Times New Roman"/>
                          <a:cs typeface="+mn-cs"/>
                        </a:rPr>
                        <a:t>ca. 90 Minuten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kumimoji="0" lang="de-DE" sz="1600" b="0" i="1" u="none" strike="noStrike" kern="1200" cap="none" spc="0" normalizeH="0" baseline="0" noProof="0" dirty="0">
                          <a:ln>
                            <a:noFill/>
                          </a:ln>
                          <a:solidFill>
                            <a:prstClr val="black"/>
                          </a:solidFill>
                          <a:effectLst/>
                          <a:uLnTx/>
                          <a:uFillTx/>
                          <a:latin typeface="+mn-lt"/>
                          <a:ea typeface="Times New Roman"/>
                          <a:cs typeface="+mn-cs"/>
                        </a:rPr>
                        <a:t>90 Minuten </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521042513"/>
              </p:ext>
            </p:extLst>
          </p:nvPr>
        </p:nvGraphicFramePr>
        <p:xfrm>
          <a:off x="467544" y="4221088"/>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a:effectLst/>
                          <a:latin typeface="Calibri"/>
                          <a:ea typeface="Times New Roman"/>
                        </a:rPr>
                        <a:t>zzgl. </a:t>
                      </a:r>
                      <a:r>
                        <a:rPr lang="de-DE" sz="1600" b="1" dirty="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a:effectLst/>
                          <a:latin typeface="Calibri"/>
                          <a:ea typeface="Times New Roman"/>
                        </a:rPr>
                        <a:t>zzgl.</a:t>
                      </a:r>
                      <a:r>
                        <a:rPr lang="de-DE" sz="1600" b="1">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145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ca. 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dirty="0">
                          <a:effectLst/>
                          <a:latin typeface="Calibri"/>
                          <a:ea typeface="Times New Roman"/>
                        </a:rPr>
                        <a:t>100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5433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40000"/>
              <a:lumOff val="60000"/>
            </a:schemeClr>
          </a:solidFill>
        </p:spPr>
        <p:txBody>
          <a:bodyPr>
            <a:normAutofit fontScale="90000"/>
          </a:bodyPr>
          <a:lstStyle/>
          <a:p>
            <a:r>
              <a:rPr lang="de-DE" b="1" dirty="0"/>
              <a:t>Bearbeitungsdauer MSA</a:t>
            </a:r>
            <a:br>
              <a:rPr lang="de-DE" b="1" dirty="0"/>
            </a:br>
            <a:r>
              <a:rPr lang="de-DE" sz="2800" b="1" dirty="0"/>
              <a:t>Mittlerer Schulabschluss</a:t>
            </a:r>
            <a:endParaRPr lang="de-DE" sz="2800" dirty="0"/>
          </a:p>
        </p:txBody>
      </p:sp>
      <p:sp>
        <p:nvSpPr>
          <p:cNvPr id="5" name="Fußzeilenplatzhalter 4"/>
          <p:cNvSpPr>
            <a:spLocks noGrp="1"/>
          </p:cNvSpPr>
          <p:nvPr>
            <p:ph type="ftr" sz="quarter" idx="11"/>
          </p:nvPr>
        </p:nvSpPr>
        <p:spPr/>
        <p:txBody>
          <a:bodyPr/>
          <a:lstStyle/>
          <a:p>
            <a:r>
              <a:rPr lang="de-DE"/>
              <a:t>Durchführung Zentrale Prüfungen 10 - 2023</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6</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4130456513"/>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a:effectLst/>
                          <a:latin typeface="+mn-lt"/>
                          <a:ea typeface="Times New Roman"/>
                        </a:rPr>
                        <a:t>30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a:effectLst/>
                          <a:latin typeface="+mn-lt"/>
                          <a:ea typeface="Times New Roman"/>
                        </a:rPr>
                        <a:t>ca. 20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a:effectLst/>
                          <a:latin typeface="+mn-lt"/>
                          <a:ea typeface="Times New Roman"/>
                        </a:rPr>
                        <a:t>30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268605">
                        <a:spcAft>
                          <a:spcPts val="0"/>
                        </a:spcAft>
                      </a:pPr>
                      <a:r>
                        <a:rPr lang="de-DE" sz="1600" i="1">
                          <a:effectLst/>
                          <a:latin typeface="Calibri"/>
                          <a:ea typeface="Times New Roman"/>
                        </a:rPr>
                        <a:t>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90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a:effectLst/>
                          <a:latin typeface="Times New Roman"/>
                          <a:ea typeface="Times New Roman"/>
                        </a:rPr>
                        <a:t>Bearbeitungsdauer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a:ln>
                            <a:noFill/>
                          </a:ln>
                          <a:solidFill>
                            <a:prstClr val="black"/>
                          </a:solidFill>
                          <a:effectLst/>
                          <a:uLnTx/>
                          <a:uFillTx/>
                          <a:latin typeface="+mn-lt"/>
                          <a:ea typeface="Times New Roman"/>
                          <a:cs typeface="+mn-cs"/>
                        </a:rPr>
                        <a:t>150 Minuten</a:t>
                      </a:r>
                      <a:endParaRPr kumimoji="0" lang="de-DE" sz="1600" b="0" i="0" u="none" strike="noStrike" kern="1200" cap="none" spc="0" normalizeH="0" baseline="0" noProof="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a:ln>
                            <a:noFill/>
                          </a:ln>
                          <a:solidFill>
                            <a:prstClr val="black"/>
                          </a:solidFill>
                          <a:effectLst/>
                          <a:uLnTx/>
                          <a:uFillTx/>
                          <a:latin typeface="+mn-lt"/>
                          <a:ea typeface="Times New Roman"/>
                          <a:cs typeface="+mn-cs"/>
                        </a:rPr>
                        <a:t>ca. 120 Minuten</a:t>
                      </a:r>
                      <a:endParaRPr kumimoji="0" lang="de-DE" sz="1600" b="0" i="0" u="none" strike="noStrike" kern="1200" cap="none" spc="0" normalizeH="0" baseline="0" noProof="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prstClr val="black"/>
                          </a:solidFill>
                          <a:effectLst/>
                          <a:uLnTx/>
                          <a:uFillTx/>
                          <a:latin typeface="+mn-lt"/>
                          <a:ea typeface="Times New Roman"/>
                          <a:cs typeface="+mn-cs"/>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3668914458"/>
              </p:ext>
            </p:extLst>
          </p:nvPr>
        </p:nvGraphicFramePr>
        <p:xfrm>
          <a:off x="467544" y="4156680"/>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a:effectLst/>
                          <a:latin typeface="Calibri"/>
                          <a:ea typeface="Times New Roman"/>
                        </a:rPr>
                        <a:t>zzgl. </a:t>
                      </a:r>
                      <a:r>
                        <a:rPr lang="de-DE" sz="1600" b="1" dirty="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a:effectLst/>
                          <a:latin typeface="Calibri"/>
                          <a:ea typeface="Times New Roman"/>
                        </a:rPr>
                        <a:t>zzgl.</a:t>
                      </a:r>
                      <a:r>
                        <a:rPr lang="de-DE" sz="1600" b="1">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a:effectLst/>
                          <a:latin typeface="Calibri" panose="020F0502020204030204" pitchFamily="34" charset="0"/>
                          <a:ea typeface="Times New Roman"/>
                        </a:rPr>
                        <a:t>10 Minuten</a:t>
                      </a:r>
                    </a:p>
                    <a:p>
                      <a:pPr algn="ctr">
                        <a:spcAft>
                          <a:spcPts val="0"/>
                        </a:spcAft>
                      </a:pPr>
                      <a:r>
                        <a:rPr lang="de-DE" sz="1400" i="0" dirty="0">
                          <a:effectLst/>
                          <a:latin typeface="Calibri" panose="020F0502020204030204" pitchFamily="34" charset="0"/>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a:effectLst/>
                          <a:latin typeface="Calibri"/>
                          <a:ea typeface="Times New Roman"/>
                        </a:rPr>
                        <a:t>ca. 140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dirty="0">
                          <a:effectLst/>
                          <a:latin typeface="Calibri"/>
                          <a:ea typeface="Times New Roman"/>
                        </a:rPr>
                        <a:t>130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96272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a:t>Bearbeitungsdauer</a:t>
            </a:r>
            <a:endParaRPr lang="de-DE" dirty="0"/>
          </a:p>
        </p:txBody>
      </p:sp>
      <p:sp>
        <p:nvSpPr>
          <p:cNvPr id="3" name="Inhaltsplatzhalter 2"/>
          <p:cNvSpPr>
            <a:spLocks noGrp="1"/>
          </p:cNvSpPr>
          <p:nvPr>
            <p:ph idx="1"/>
          </p:nvPr>
        </p:nvSpPr>
        <p:spPr>
          <a:noFill/>
        </p:spPr>
        <p:txBody>
          <a:bodyPr>
            <a:noAutofit/>
          </a:bodyPr>
          <a:lstStyle/>
          <a:p>
            <a:r>
              <a:rPr lang="de-DE" sz="1800" dirty="0"/>
              <a:t>Der 1. Aufgabenteil ist spätestens nach der dafür festgelegten Dauer (in Deutsch und Mathematik ggf. zuzüglich der Bonuszeit von 10 Minuten) abzugeben. </a:t>
            </a:r>
          </a:p>
          <a:p>
            <a:r>
              <a:rPr lang="de-DE" sz="1800" dirty="0"/>
              <a:t>Nach der Abgabe des ersten Teils kann sofort mit dem zweiten Aufgabenteil begonnen werden. </a:t>
            </a:r>
          </a:p>
          <a:p>
            <a:r>
              <a:rPr lang="de-DE" sz="1800" dirty="0"/>
              <a:t>Wird in den Fächern Deutsch und Mathematik der erste Aufgabenteil früher als in der oben vorgesehenen Zeit abgegeben, steht entsprechend mehr Zeit für die Bearbeitung des zweiten Teils zur Verfügung. </a:t>
            </a:r>
            <a:endParaRPr lang="de-DE" sz="2000" dirty="0"/>
          </a:p>
          <a:p>
            <a:pPr>
              <a:spcBef>
                <a:spcPts val="1200"/>
              </a:spcBef>
              <a:spcAft>
                <a:spcPts val="1200"/>
              </a:spcAft>
            </a:pPr>
            <a:r>
              <a:rPr lang="de-DE" sz="1800" b="1" dirty="0"/>
              <a:t>Die Uhrzeiten des jeweils zur Verfügung stehenden Zeitrahmens werden von der Aufsicht führenden Lehrkraft zu Beginn der Prüfung an die Tafel geschrieben,      z. B.</a:t>
            </a:r>
            <a:r>
              <a:rPr lang="de-DE" sz="1800" dirty="0"/>
              <a:t>:</a:t>
            </a:r>
          </a:p>
          <a:p>
            <a:pPr marL="0" indent="0" defTabSz="628650">
              <a:buNone/>
            </a:pPr>
            <a:r>
              <a:rPr lang="de-DE" sz="2000" dirty="0">
                <a:latin typeface="Lucida Handwriting" panose="03010101010101010101" pitchFamily="66" charset="0"/>
              </a:rPr>
              <a:t>	</a:t>
            </a:r>
            <a:r>
              <a:rPr lang="de-DE" sz="1600" u="sng" dirty="0">
                <a:latin typeface="Lucida Handwriting" panose="03010101010101010101" pitchFamily="66" charset="0"/>
              </a:rPr>
              <a:t>ZP 10 Deutsch MSA</a:t>
            </a:r>
          </a:p>
          <a:p>
            <a:pPr marL="457200" lvl="1" indent="0">
              <a:buNone/>
              <a:tabLst>
                <a:tab pos="1079500" algn="l"/>
                <a:tab pos="1884363" algn="l"/>
                <a:tab pos="2333625" algn="l"/>
              </a:tabLst>
            </a:pPr>
            <a:r>
              <a:rPr lang="de-DE" sz="1600" dirty="0">
                <a:latin typeface="Lucida Handwriting" panose="03010101010101010101" pitchFamily="66" charset="0"/>
              </a:rPr>
              <a:t>	Beginn	9:00 Uhr</a:t>
            </a:r>
          </a:p>
          <a:p>
            <a:pPr marL="457200" lvl="1" indent="0">
              <a:buNone/>
              <a:tabLst>
                <a:tab pos="1079500" algn="l"/>
                <a:tab pos="1884363" algn="l"/>
                <a:tab pos="2333625" algn="l"/>
              </a:tabLst>
            </a:pPr>
            <a:r>
              <a:rPr lang="de-DE" sz="1600" dirty="0">
                <a:latin typeface="Lucida Handwriting" panose="03010101010101010101" pitchFamily="66" charset="0"/>
              </a:rPr>
              <a:t>	Abgabe 	1. Prüfungsteil  spätestens    9:40 Uhr</a:t>
            </a:r>
          </a:p>
          <a:p>
            <a:pPr marL="914400" lvl="2" indent="0">
              <a:buNone/>
              <a:tabLst>
                <a:tab pos="1079500" algn="l"/>
                <a:tab pos="1884363" algn="l"/>
                <a:tab pos="2333625" algn="l"/>
              </a:tabLst>
            </a:pPr>
            <a:r>
              <a:rPr lang="de-DE" sz="1600" dirty="0">
                <a:latin typeface="Lucida Handwriting" panose="03010101010101010101" pitchFamily="66" charset="0"/>
              </a:rPr>
              <a:t>	Abgabe 	2. Prüfungsteil  spätestens  11:50 Uhr</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7</a:t>
            </a:fld>
            <a:endParaRPr lang="de-DE"/>
          </a:p>
        </p:txBody>
      </p:sp>
    </p:spTree>
    <p:extLst>
      <p:ext uri="{BB962C8B-B14F-4D97-AF65-F5344CB8AC3E}">
        <p14:creationId xmlns:p14="http://schemas.microsoft.com/office/powerpoint/2010/main" val="93293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Hilfsmittel: Deutsch</a:t>
            </a:r>
            <a:endParaRPr lang="de-DE" dirty="0"/>
          </a:p>
        </p:txBody>
      </p:sp>
      <p:sp>
        <p:nvSpPr>
          <p:cNvPr id="3" name="Inhaltsplatzhalter 2"/>
          <p:cNvSpPr>
            <a:spLocks noGrp="1"/>
          </p:cNvSpPr>
          <p:nvPr>
            <p:ph idx="1"/>
          </p:nvPr>
        </p:nvSpPr>
        <p:spPr/>
        <p:txBody>
          <a:bodyPr>
            <a:normAutofit/>
          </a:bodyPr>
          <a:lstStyle/>
          <a:p>
            <a:r>
              <a:rPr lang="de-DE" sz="1800" dirty="0"/>
              <a:t>Im Fach Deutsch müssen mehrere Exemplare eines Wörterbuchs zur deutschen Rechtschreibung zur Einsichtnahme für die Prüflinge im Prüfungsraum bereit liegen.</a:t>
            </a:r>
          </a:p>
          <a:p>
            <a:pPr>
              <a:spcBef>
                <a:spcPts val="1200"/>
              </a:spcBef>
            </a:pPr>
            <a:r>
              <a:rPr lang="de-DE" sz="1800" dirty="0"/>
              <a:t>Fünf Exemplare dürften in der Regel ausreichen.</a:t>
            </a:r>
          </a:p>
          <a:p>
            <a:pPr>
              <a:spcBef>
                <a:spcPts val="1200"/>
              </a:spcBef>
            </a:pPr>
            <a:r>
              <a:rPr lang="de-DE" sz="1800" dirty="0"/>
              <a:t>Wörterbücher für andere Muttersprachen als Deutsch sind in den zentralen Prüfungen nicht zugelassen.</a:t>
            </a:r>
          </a:p>
          <a:p>
            <a:pPr>
              <a:spcBef>
                <a:spcPts val="1200"/>
              </a:spcBef>
            </a:pPr>
            <a:r>
              <a:rPr lang="de-DE" sz="1800" dirty="0"/>
              <a:t>Sollten sich Hilfen, die in den Aufgabenstellungen nicht vorgesehen sind, für das Verständnis einer Aufgabe als unverzichtbar erweisen, so sind diese von der jeweiligen Fachlehrkraft zu geben und in das Protokoll aufzunehmen.</a:t>
            </a:r>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8</a:t>
            </a:fld>
            <a:endParaRPr lang="de-DE"/>
          </a:p>
        </p:txBody>
      </p:sp>
    </p:spTree>
    <p:extLst>
      <p:ext uri="{BB962C8B-B14F-4D97-AF65-F5344CB8AC3E}">
        <p14:creationId xmlns:p14="http://schemas.microsoft.com/office/powerpoint/2010/main" val="246878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Hilfsmittel: Englisch</a:t>
            </a:r>
            <a:endParaRPr lang="de-DE" dirty="0"/>
          </a:p>
        </p:txBody>
      </p:sp>
      <p:sp>
        <p:nvSpPr>
          <p:cNvPr id="3" name="Inhaltsplatzhalter 2"/>
          <p:cNvSpPr>
            <a:spLocks noGrp="1"/>
          </p:cNvSpPr>
          <p:nvPr>
            <p:ph idx="1"/>
          </p:nvPr>
        </p:nvSpPr>
        <p:spPr/>
        <p:txBody>
          <a:bodyPr>
            <a:normAutofit/>
          </a:bodyPr>
          <a:lstStyle/>
          <a:p>
            <a:r>
              <a:rPr lang="de-DE" sz="1800" dirty="0"/>
              <a:t>Im Fach Englisch sind </a:t>
            </a:r>
            <a:r>
              <a:rPr lang="de-DE" sz="1800" b="1" i="1" dirty="0"/>
              <a:t>keine</a:t>
            </a:r>
            <a:r>
              <a:rPr lang="de-DE" sz="1800" b="1" dirty="0"/>
              <a:t> Wörterbücher </a:t>
            </a:r>
            <a:r>
              <a:rPr lang="de-DE" sz="1800" dirty="0"/>
              <a:t>zugelassen. </a:t>
            </a:r>
          </a:p>
          <a:p>
            <a:r>
              <a:rPr lang="de-DE" sz="1800" dirty="0"/>
              <a:t>Sollten sich Hilfen, die in den Aufgabenstellungen nicht vorgesehen sind, für das Verständnis einer Aufgabe als unverzichtbar erweisen, so sind diese von der jeweiligen Fachlehrkraft zu geben und in das Protokoll aufzunehmen.</a:t>
            </a:r>
          </a:p>
          <a:p>
            <a:pPr marL="0" indent="0">
              <a:buNone/>
            </a:pPr>
            <a:endParaRPr lang="de-DE" sz="1800" dirty="0"/>
          </a:p>
          <a:p>
            <a:pPr marL="0" indent="0" defTabSz="446088">
              <a:buNone/>
            </a:pPr>
            <a:r>
              <a:rPr lang="de-DE" sz="1800" dirty="0"/>
              <a:t>Bitte beachten:</a:t>
            </a:r>
          </a:p>
          <a:p>
            <a:pPr marL="0" indent="0" defTabSz="446088">
              <a:buNone/>
            </a:pPr>
            <a:r>
              <a:rPr lang="de-DE" sz="1800" dirty="0"/>
              <a:t>	</a:t>
            </a:r>
            <a:r>
              <a:rPr lang="de-DE" sz="1800" dirty="0" err="1"/>
              <a:t>RdErl</a:t>
            </a:r>
            <a:r>
              <a:rPr lang="de-DE" sz="1800" dirty="0"/>
              <a:t>. des MSW v. 18.11.2005 zum Gebrauch ein- und zweisprachiger 	Wörterbücher in den fremdsprachlichen Fächern, BASS 15 – 02 Nr. 13.</a:t>
            </a:r>
          </a:p>
          <a:p>
            <a:pPr marL="0" indent="0" defTabSz="446088">
              <a:buNone/>
            </a:pPr>
            <a:endParaRPr lang="de-DE" sz="1800" dirty="0"/>
          </a:p>
        </p:txBody>
      </p:sp>
      <p:sp>
        <p:nvSpPr>
          <p:cNvPr id="4" name="Fußzeilenplatzhalter 3"/>
          <p:cNvSpPr>
            <a:spLocks noGrp="1"/>
          </p:cNvSpPr>
          <p:nvPr>
            <p:ph type="ftr" sz="quarter" idx="11"/>
          </p:nvPr>
        </p:nvSpPr>
        <p:spPr/>
        <p:txBody>
          <a:bodyPr/>
          <a:lstStyle/>
          <a:p>
            <a:r>
              <a:rPr lang="de-DE"/>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9</a:t>
            </a:fld>
            <a:endParaRPr lang="de-DE"/>
          </a:p>
        </p:txBody>
      </p:sp>
    </p:spTree>
    <p:extLst>
      <p:ext uri="{BB962C8B-B14F-4D97-AF65-F5344CB8AC3E}">
        <p14:creationId xmlns:p14="http://schemas.microsoft.com/office/powerpoint/2010/main" val="2286241705"/>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2502</Words>
  <Application>Microsoft Office PowerPoint</Application>
  <PresentationFormat>Bildschirmpräsentation (4:3)</PresentationFormat>
  <Paragraphs>273</Paragraphs>
  <Slides>30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30</vt:i4>
      </vt:variant>
    </vt:vector>
  </HeadingPairs>
  <TitlesOfParts>
    <vt:vector size="36" baseType="lpstr">
      <vt:lpstr>Arial</vt:lpstr>
      <vt:lpstr>Calibri</vt:lpstr>
      <vt:lpstr>Lucida Handwriting</vt:lpstr>
      <vt:lpstr>Times New Roman</vt:lpstr>
      <vt:lpstr>Wingdings</vt:lpstr>
      <vt:lpstr>Larissa</vt:lpstr>
      <vt:lpstr>DURCHFÜHRUNG ZENTRALE PRÜFUNGEN 10 2023</vt:lpstr>
      <vt:lpstr>Hinweise zum Einsatz</vt:lpstr>
      <vt:lpstr>1  Hinweise zur Durchführung der Prüfungen</vt:lpstr>
      <vt:lpstr>Schriftliche Prüfungen Termine 2023</vt:lpstr>
      <vt:lpstr>Bearbeitungsdauer EESA Erweiterter Erster Schulabschluss</vt:lpstr>
      <vt:lpstr>Bearbeitungsdauer MSA Mittlerer Schulabschluss</vt:lpstr>
      <vt:lpstr>Bearbeitungsdauer</vt:lpstr>
      <vt:lpstr>Hilfsmittel: Deutsch</vt:lpstr>
      <vt:lpstr>Hilfsmittel: Englisch</vt:lpstr>
      <vt:lpstr>Hilfsmittel: Mathematik (Neu)</vt:lpstr>
      <vt:lpstr>Täuschungsversuche</vt:lpstr>
      <vt:lpstr>2  Korrekturhinweise</vt:lpstr>
      <vt:lpstr>Bewertungsvorgaben Unterlagen für die Lehrkraft</vt:lpstr>
      <vt:lpstr>Bewertungsvorgaben Maximalpunktzahl  –  Korrekturvorschrift</vt:lpstr>
      <vt:lpstr>3  Notenfindung Vornote Prüfungsnote Mündliche Prüfung   Festlegung der Abschlussnote</vt:lpstr>
      <vt:lpstr>Vornote</vt:lpstr>
      <vt:lpstr>Prüfungsnote</vt:lpstr>
      <vt:lpstr>Bekanntgabe  Vornote und Prüfungsnote</vt:lpstr>
      <vt:lpstr>Mündliche Abweichungsprüfungen</vt:lpstr>
      <vt:lpstr>Mündliche Abweichungsprüfungen Freiwillige und verpflichtende Teilnahme</vt:lpstr>
      <vt:lpstr>Mündliche Abweichungsprüfungen Termine</vt:lpstr>
      <vt:lpstr>Mündliche Abweichungsprüfungen Prüfungsaufgaben und Vorbereitungszeit</vt:lpstr>
      <vt:lpstr>Mündliche Abweichungsprüfungen Protokoll</vt:lpstr>
      <vt:lpstr>Festlegung der Abschlussnote nach einer mündlichen Abweichungsprüfung</vt:lpstr>
      <vt:lpstr>Festlegung der Abschlussnote ohne mündliche Prüfung</vt:lpstr>
      <vt:lpstr>4  Weitere Informationsquellen</vt:lpstr>
      <vt:lpstr>Aktuelles zur ZP10 </vt:lpstr>
      <vt:lpstr>Übungsmaterialien</vt:lpstr>
      <vt:lpstr>Sonderregelungen  - nur bei Bedarf einsetzen -</vt:lpstr>
      <vt:lpstr>Besondere Regelungen für neu zugewanderte Schülerinnen und Schüler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zur Vorbereitung der ZP10 2023</dc:title>
  <dc:creator/>
  <cp:keywords>PPP zur Vorbereitung der ZP10 2023</cp:keywords>
  <dc:description>PPP zur Vorbereitung der ZP10 2023</dc:description>
  <cp:lastModifiedBy/>
  <cp:revision>1</cp:revision>
  <dcterms:created xsi:type="dcterms:W3CDTF">2022-12-09T09:22:18Z</dcterms:created>
  <dcterms:modified xsi:type="dcterms:W3CDTF">2023-02-07T17:09:37Z</dcterms:modified>
</cp:coreProperties>
</file>